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05" r:id="rId2"/>
    <p:sldId id="312" r:id="rId3"/>
    <p:sldId id="276" r:id="rId4"/>
    <p:sldId id="277" r:id="rId5"/>
    <p:sldId id="278" r:id="rId6"/>
    <p:sldId id="279" r:id="rId7"/>
    <p:sldId id="283" r:id="rId8"/>
    <p:sldId id="284" r:id="rId9"/>
    <p:sldId id="285" r:id="rId10"/>
    <p:sldId id="286" r:id="rId11"/>
    <p:sldId id="287" r:id="rId12"/>
    <p:sldId id="289" r:id="rId13"/>
    <p:sldId id="288" r:id="rId14"/>
    <p:sldId id="290" r:id="rId15"/>
    <p:sldId id="291" r:id="rId16"/>
    <p:sldId id="292" r:id="rId17"/>
    <p:sldId id="296" r:id="rId18"/>
    <p:sldId id="299" r:id="rId19"/>
    <p:sldId id="300" r:id="rId20"/>
    <p:sldId id="301" r:id="rId21"/>
    <p:sldId id="302" r:id="rId22"/>
    <p:sldId id="303" r:id="rId23"/>
    <p:sldId id="309" r:id="rId24"/>
    <p:sldId id="310" r:id="rId25"/>
    <p:sldId id="311" r:id="rId26"/>
    <p:sldId id="306" r:id="rId27"/>
    <p:sldId id="308" r:id="rId28"/>
    <p:sldId id="307" r:id="rId29"/>
  </p:sldIdLst>
  <p:sldSz cx="9144000" cy="6858000" type="screen4x3"/>
  <p:notesSz cx="6881813" cy="92964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3FE33478-8E37-4F74-992C-67B3725B2ACD}" type="datetimeFigureOut">
              <a:rPr lang="en-US"/>
              <a:pPr>
                <a:defRPr/>
              </a:pPr>
              <a:t>5/22/2014</a:t>
            </a:fld>
            <a:endParaRPr lang="en-US"/>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C1F9845-5FBC-4705-A0DA-4EC544ED85AC}" type="slidenum">
              <a:rPr lang="en-US"/>
              <a:pPr>
                <a:defRPr/>
              </a:pPr>
              <a:t>‹N›</a:t>
            </a:fld>
            <a:endParaRPr lang="en-US"/>
          </a:p>
        </p:txBody>
      </p:sp>
    </p:spTree>
    <p:extLst>
      <p:ext uri="{BB962C8B-B14F-4D97-AF65-F5344CB8AC3E}">
        <p14:creationId xmlns:p14="http://schemas.microsoft.com/office/powerpoint/2010/main" xmlns="" val="1111495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p:cNvGrpSpPr>
            <a:grpSpLocks/>
          </p:cNvGrpSpPr>
          <p:nvPr/>
        </p:nvGrpSpPr>
        <p:grpSpPr bwMode="auto">
          <a:xfrm>
            <a:off x="4335463" y="1169988"/>
            <a:ext cx="4814887" cy="4994275"/>
            <a:chOff x="4334933" y="1169931"/>
            <a:chExt cx="4814835" cy="4993802"/>
          </a:xfrm>
        </p:grpSpPr>
        <p:cxnSp>
          <p:nvCxnSpPr>
            <p:cNvPr id="5" name="Straight Connector 4"/>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endParaRPr lang="en-GB"/>
          </a:p>
        </p:txBody>
      </p:sp>
      <p:sp>
        <p:nvSpPr>
          <p:cNvPr id="11" name="Footer Placeholder 4"/>
          <p:cNvSpPr>
            <a:spLocks noGrp="1"/>
          </p:cNvSpPr>
          <p:nvPr>
            <p:ph type="ftr" sz="quarter" idx="11"/>
          </p:nvPr>
        </p:nvSpPr>
        <p:spPr/>
        <p:txBody>
          <a:bodyPr/>
          <a:lstStyle>
            <a:lvl1pPr>
              <a:defRPr/>
            </a:lvl1pPr>
          </a:lstStyle>
          <a:p>
            <a:pPr>
              <a:defRPr/>
            </a:pPr>
            <a:endParaRPr lang="en-GB"/>
          </a:p>
        </p:txBody>
      </p:sp>
      <p:sp>
        <p:nvSpPr>
          <p:cNvPr id="12" name="Slide Number Placeholder 5"/>
          <p:cNvSpPr>
            <a:spLocks noGrp="1"/>
          </p:cNvSpPr>
          <p:nvPr>
            <p:ph type="sldNum" sz="quarter" idx="12"/>
          </p:nvPr>
        </p:nvSpPr>
        <p:spPr/>
        <p:txBody>
          <a:bodyPr/>
          <a:lstStyle>
            <a:lvl1pPr>
              <a:defRPr/>
            </a:lvl1pPr>
          </a:lstStyle>
          <a:p>
            <a:pPr>
              <a:defRPr/>
            </a:pPr>
            <a:fld id="{1D48E5B3-B668-4F79-ACF8-05F41F2DCD63}" type="slidenum">
              <a:rPr lang="en-GB"/>
              <a:pPr>
                <a:defRPr/>
              </a:pPr>
              <a:t>‹N›</a:t>
            </a:fld>
            <a:endParaRPr lang="en-GB"/>
          </a:p>
        </p:txBody>
      </p:sp>
    </p:spTree>
    <p:extLst>
      <p:ext uri="{BB962C8B-B14F-4D97-AF65-F5344CB8AC3E}">
        <p14:creationId xmlns:p14="http://schemas.microsoft.com/office/powerpoint/2010/main" xmlns="" val="265531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Date Placeholder 3"/>
          <p:cNvSpPr>
            <a:spLocks noGrp="1"/>
          </p:cNvSpPr>
          <p:nvPr>
            <p:ph type="dt" sz="half" idx="15"/>
          </p:nvPr>
        </p:nvSpPr>
        <p:spPr/>
        <p:txBody>
          <a:bodyPr/>
          <a:lstStyle>
            <a:lvl1pPr>
              <a:defRPr/>
            </a:lvl1pPr>
          </a:lstStyle>
          <a:p>
            <a:pPr>
              <a:defRPr/>
            </a:pPr>
            <a:endParaRPr lang="en-GB"/>
          </a:p>
        </p:txBody>
      </p:sp>
      <p:sp>
        <p:nvSpPr>
          <p:cNvPr id="7" name="Footer Placeholder 4"/>
          <p:cNvSpPr>
            <a:spLocks noGrp="1"/>
          </p:cNvSpPr>
          <p:nvPr>
            <p:ph type="ftr" sz="quarter" idx="16"/>
          </p:nvPr>
        </p:nvSpPr>
        <p:spPr/>
        <p:txBody>
          <a:bodyPr/>
          <a:lstStyle>
            <a:lvl1pPr>
              <a:defRPr/>
            </a:lvl1pPr>
          </a:lstStyle>
          <a:p>
            <a:pPr>
              <a:defRPr/>
            </a:pPr>
            <a:endParaRPr lang="en-GB"/>
          </a:p>
        </p:txBody>
      </p:sp>
      <p:sp>
        <p:nvSpPr>
          <p:cNvPr id="8" name="Slide Number Placeholder 5"/>
          <p:cNvSpPr>
            <a:spLocks noGrp="1"/>
          </p:cNvSpPr>
          <p:nvPr>
            <p:ph type="sldNum" sz="quarter" idx="17"/>
          </p:nvPr>
        </p:nvSpPr>
        <p:spPr/>
        <p:txBody>
          <a:bodyPr/>
          <a:lstStyle>
            <a:lvl1pPr>
              <a:defRPr/>
            </a:lvl1pPr>
          </a:lstStyle>
          <a:p>
            <a:pPr>
              <a:defRPr/>
            </a:pPr>
            <a:fld id="{EAC484D6-1BD8-40CF-8FC5-0F56C553962E}" type="slidenum">
              <a:rPr lang="en-GB"/>
              <a:pPr>
                <a:defRPr/>
              </a:pPr>
              <a:t>‹N›</a:t>
            </a:fld>
            <a:endParaRPr lang="en-GB"/>
          </a:p>
        </p:txBody>
      </p:sp>
    </p:spTree>
    <p:extLst>
      <p:ext uri="{BB962C8B-B14F-4D97-AF65-F5344CB8AC3E}">
        <p14:creationId xmlns:p14="http://schemas.microsoft.com/office/powerpoint/2010/main" xmlns="" val="12642264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78A127-AA73-4904-A880-48DA6D77A189}" type="slidenum">
              <a:rPr lang="en-GB"/>
              <a:pPr>
                <a:defRPr/>
              </a:pPr>
              <a:t>‹N›</a:t>
            </a:fld>
            <a:endParaRPr lang="en-GB"/>
          </a:p>
        </p:txBody>
      </p:sp>
    </p:spTree>
    <p:extLst>
      <p:ext uri="{BB962C8B-B14F-4D97-AF65-F5344CB8AC3E}">
        <p14:creationId xmlns:p14="http://schemas.microsoft.com/office/powerpoint/2010/main" xmlns="" val="2216980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8000"/>
              <a:t>“</a:t>
            </a:r>
          </a:p>
        </p:txBody>
      </p:sp>
      <p:sp>
        <p:nvSpPr>
          <p:cNvPr id="6" name="TextBox 13"/>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GB"/>
          </a:p>
        </p:txBody>
      </p:sp>
      <p:sp>
        <p:nvSpPr>
          <p:cNvPr id="8" name="Footer Placeholder 4"/>
          <p:cNvSpPr>
            <a:spLocks noGrp="1"/>
          </p:cNvSpPr>
          <p:nvPr>
            <p:ph type="ftr" sz="quarter" idx="15"/>
          </p:nvPr>
        </p:nvSpPr>
        <p:spPr/>
        <p:txBody>
          <a:bodyPr/>
          <a:lstStyle>
            <a:lvl1pPr>
              <a:defRPr/>
            </a:lvl1pPr>
          </a:lstStyle>
          <a:p>
            <a:pPr>
              <a:defRPr/>
            </a:pPr>
            <a:endParaRPr lang="en-GB"/>
          </a:p>
        </p:txBody>
      </p:sp>
      <p:sp>
        <p:nvSpPr>
          <p:cNvPr id="9" name="Slide Number Placeholder 5"/>
          <p:cNvSpPr>
            <a:spLocks noGrp="1"/>
          </p:cNvSpPr>
          <p:nvPr>
            <p:ph type="sldNum" sz="quarter" idx="16"/>
          </p:nvPr>
        </p:nvSpPr>
        <p:spPr/>
        <p:txBody>
          <a:bodyPr/>
          <a:lstStyle>
            <a:lvl1pPr>
              <a:defRPr/>
            </a:lvl1pPr>
          </a:lstStyle>
          <a:p>
            <a:pPr>
              <a:defRPr/>
            </a:pPr>
            <a:fld id="{91FD0CDF-2BE9-4CC9-989E-F5A499D23AD0}" type="slidenum">
              <a:rPr lang="en-GB"/>
              <a:pPr>
                <a:defRPr/>
              </a:pPr>
              <a:t>‹N›</a:t>
            </a:fld>
            <a:endParaRPr lang="en-GB"/>
          </a:p>
        </p:txBody>
      </p:sp>
    </p:spTree>
    <p:extLst>
      <p:ext uri="{BB962C8B-B14F-4D97-AF65-F5344CB8AC3E}">
        <p14:creationId xmlns:p14="http://schemas.microsoft.com/office/powerpoint/2010/main" xmlns="" val="3600521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84B01DD-CDE9-47F9-8657-C50F4B53CCF5}" type="slidenum">
              <a:rPr lang="en-GB"/>
              <a:pPr>
                <a:defRPr/>
              </a:pPr>
              <a:t>‹N›</a:t>
            </a:fld>
            <a:endParaRPr lang="en-GB"/>
          </a:p>
        </p:txBody>
      </p:sp>
    </p:spTree>
    <p:extLst>
      <p:ext uri="{BB962C8B-B14F-4D97-AF65-F5344CB8AC3E}">
        <p14:creationId xmlns:p14="http://schemas.microsoft.com/office/powerpoint/2010/main" xmlns="" val="297234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8000"/>
              <a:t>“</a:t>
            </a:r>
          </a:p>
        </p:txBody>
      </p:sp>
      <p:sp>
        <p:nvSpPr>
          <p:cNvPr id="6" name="TextBox 13"/>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GB"/>
          </a:p>
        </p:txBody>
      </p:sp>
      <p:sp>
        <p:nvSpPr>
          <p:cNvPr id="8" name="Footer Placeholder 4"/>
          <p:cNvSpPr>
            <a:spLocks noGrp="1"/>
          </p:cNvSpPr>
          <p:nvPr>
            <p:ph type="ftr" sz="quarter" idx="15"/>
          </p:nvPr>
        </p:nvSpPr>
        <p:spPr/>
        <p:txBody>
          <a:bodyPr/>
          <a:lstStyle>
            <a:lvl1pPr>
              <a:defRPr/>
            </a:lvl1pPr>
          </a:lstStyle>
          <a:p>
            <a:pPr>
              <a:defRPr/>
            </a:pPr>
            <a:endParaRPr lang="en-GB"/>
          </a:p>
        </p:txBody>
      </p:sp>
      <p:sp>
        <p:nvSpPr>
          <p:cNvPr id="9" name="Slide Number Placeholder 5"/>
          <p:cNvSpPr>
            <a:spLocks noGrp="1"/>
          </p:cNvSpPr>
          <p:nvPr>
            <p:ph type="sldNum" sz="quarter" idx="16"/>
          </p:nvPr>
        </p:nvSpPr>
        <p:spPr/>
        <p:txBody>
          <a:bodyPr/>
          <a:lstStyle>
            <a:lvl1pPr>
              <a:defRPr/>
            </a:lvl1pPr>
          </a:lstStyle>
          <a:p>
            <a:pPr>
              <a:defRPr/>
            </a:pPr>
            <a:fld id="{CA34C0AA-C82D-4DB9-8D17-280B4C961899}" type="slidenum">
              <a:rPr lang="en-GB"/>
              <a:pPr>
                <a:defRPr/>
              </a:pPr>
              <a:t>‹N›</a:t>
            </a:fld>
            <a:endParaRPr lang="en-GB"/>
          </a:p>
        </p:txBody>
      </p:sp>
    </p:spTree>
    <p:extLst>
      <p:ext uri="{BB962C8B-B14F-4D97-AF65-F5344CB8AC3E}">
        <p14:creationId xmlns:p14="http://schemas.microsoft.com/office/powerpoint/2010/main" xmlns="" val="268836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EEC5ED4C-AF8E-4917-B1E3-AB737992CC5F}" type="slidenum">
              <a:rPr lang="en-GB"/>
              <a:pPr>
                <a:defRPr/>
              </a:pPr>
              <a:t>‹N›</a:t>
            </a:fld>
            <a:endParaRPr lang="en-GB"/>
          </a:p>
        </p:txBody>
      </p:sp>
    </p:spTree>
    <p:extLst>
      <p:ext uri="{BB962C8B-B14F-4D97-AF65-F5344CB8AC3E}">
        <p14:creationId xmlns:p14="http://schemas.microsoft.com/office/powerpoint/2010/main" xmlns="" val="2942695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AEE4E86-9A57-424C-98C0-504494984FDE}" type="slidenum">
              <a:rPr lang="en-GB"/>
              <a:pPr>
                <a:defRPr/>
              </a:pPr>
              <a:t>‹N›</a:t>
            </a:fld>
            <a:endParaRPr lang="en-GB"/>
          </a:p>
        </p:txBody>
      </p:sp>
    </p:spTree>
    <p:extLst>
      <p:ext uri="{BB962C8B-B14F-4D97-AF65-F5344CB8AC3E}">
        <p14:creationId xmlns:p14="http://schemas.microsoft.com/office/powerpoint/2010/main" xmlns="" val="1123075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E7B2146-B993-4B20-BBF1-2B1AF592CC0B}" type="slidenum">
              <a:rPr lang="en-GB"/>
              <a:pPr>
                <a:defRPr/>
              </a:pPr>
              <a:t>‹N›</a:t>
            </a:fld>
            <a:endParaRPr lang="en-GB"/>
          </a:p>
        </p:txBody>
      </p:sp>
    </p:spTree>
    <p:extLst>
      <p:ext uri="{BB962C8B-B14F-4D97-AF65-F5344CB8AC3E}">
        <p14:creationId xmlns:p14="http://schemas.microsoft.com/office/powerpoint/2010/main" xmlns="" val="106670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0273"/>
            <a:ext cx="8250382" cy="574963"/>
          </a:xfrm>
        </p:spPr>
        <p:txBody>
          <a:bodyPr/>
          <a:lstStyle>
            <a:lvl1pPr>
              <a:defRPr b="1">
                <a:solidFill>
                  <a:srgbClr val="0070C0"/>
                </a:solidFill>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7376" y="1209964"/>
            <a:ext cx="8246406" cy="4747107"/>
          </a:xfrm>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429500" y="6476999"/>
            <a:ext cx="1201738" cy="365125"/>
          </a:xfrm>
        </p:spPr>
        <p:txBody>
          <a:bodyPr/>
          <a:lstStyle>
            <a:lvl1pPr>
              <a:defRPr/>
            </a:lvl1pPr>
          </a:lstStyle>
          <a:p>
            <a:pPr>
              <a:defRPr/>
            </a:pPr>
            <a:endParaRPr lang="en-GB"/>
          </a:p>
        </p:txBody>
      </p:sp>
      <p:sp>
        <p:nvSpPr>
          <p:cNvPr id="5" name="Footer Placeholder 4"/>
          <p:cNvSpPr>
            <a:spLocks noGrp="1"/>
          </p:cNvSpPr>
          <p:nvPr>
            <p:ph type="ftr" sz="quarter" idx="11"/>
          </p:nvPr>
        </p:nvSpPr>
        <p:spPr>
          <a:xfrm>
            <a:off x="533400" y="6476999"/>
            <a:ext cx="5811838" cy="365125"/>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7773988" y="5883274"/>
            <a:ext cx="857250" cy="669925"/>
          </a:xfrm>
        </p:spPr>
        <p:txBody>
          <a:bodyPr/>
          <a:lstStyle>
            <a:lvl1pPr>
              <a:defRPr/>
            </a:lvl1pPr>
          </a:lstStyle>
          <a:p>
            <a:pPr>
              <a:defRPr/>
            </a:pPr>
            <a:fld id="{4CE8F5A8-3408-4C4E-B1C3-3D616E885028}" type="slidenum">
              <a:rPr lang="en-GB"/>
              <a:pPr>
                <a:defRPr/>
              </a:pPr>
              <a:t>‹N›</a:t>
            </a:fld>
            <a:endParaRPr lang="en-GB"/>
          </a:p>
        </p:txBody>
      </p:sp>
    </p:spTree>
    <p:extLst>
      <p:ext uri="{BB962C8B-B14F-4D97-AF65-F5344CB8AC3E}">
        <p14:creationId xmlns:p14="http://schemas.microsoft.com/office/powerpoint/2010/main" xmlns="" val="376083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6C9E27-FE6D-4546-B1B9-49D78FAADAA9}" type="slidenum">
              <a:rPr lang="en-GB"/>
              <a:pPr>
                <a:defRPr/>
              </a:pPr>
              <a:t>‹N›</a:t>
            </a:fld>
            <a:endParaRPr lang="en-GB"/>
          </a:p>
        </p:txBody>
      </p:sp>
    </p:spTree>
    <p:extLst>
      <p:ext uri="{BB962C8B-B14F-4D97-AF65-F5344CB8AC3E}">
        <p14:creationId xmlns:p14="http://schemas.microsoft.com/office/powerpoint/2010/main" xmlns="" val="2523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59B7184E-F33F-4743-96DB-27D7B581E7B0}" type="slidenum">
              <a:rPr lang="en-GB"/>
              <a:pPr>
                <a:defRPr/>
              </a:pPr>
              <a:t>‹N›</a:t>
            </a:fld>
            <a:endParaRPr lang="en-GB"/>
          </a:p>
        </p:txBody>
      </p:sp>
    </p:spTree>
    <p:extLst>
      <p:ext uri="{BB962C8B-B14F-4D97-AF65-F5344CB8AC3E}">
        <p14:creationId xmlns:p14="http://schemas.microsoft.com/office/powerpoint/2010/main" xmlns="" val="273764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742ECF2-9C7D-4DF4-9B3B-15622D4AF105}" type="slidenum">
              <a:rPr lang="en-GB"/>
              <a:pPr>
                <a:defRPr/>
              </a:pPr>
              <a:t>‹N›</a:t>
            </a:fld>
            <a:endParaRPr lang="en-GB"/>
          </a:p>
        </p:txBody>
      </p:sp>
    </p:spTree>
    <p:extLst>
      <p:ext uri="{BB962C8B-B14F-4D97-AF65-F5344CB8AC3E}">
        <p14:creationId xmlns:p14="http://schemas.microsoft.com/office/powerpoint/2010/main" xmlns="" val="30160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7134385-3497-4037-A5FF-7B9A1B10391C}" type="slidenum">
              <a:rPr lang="en-GB"/>
              <a:pPr>
                <a:defRPr/>
              </a:pPr>
              <a:t>‹N›</a:t>
            </a:fld>
            <a:endParaRPr lang="en-GB"/>
          </a:p>
        </p:txBody>
      </p:sp>
    </p:spTree>
    <p:extLst>
      <p:ext uri="{BB962C8B-B14F-4D97-AF65-F5344CB8AC3E}">
        <p14:creationId xmlns:p14="http://schemas.microsoft.com/office/powerpoint/2010/main" xmlns="" val="29366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70A8D52-97E2-481D-9208-DAEC82B79A5F}" type="slidenum">
              <a:rPr lang="en-GB"/>
              <a:pPr>
                <a:defRPr/>
              </a:pPr>
              <a:t>‹N›</a:t>
            </a:fld>
            <a:endParaRPr lang="en-GB"/>
          </a:p>
        </p:txBody>
      </p:sp>
    </p:spTree>
    <p:extLst>
      <p:ext uri="{BB962C8B-B14F-4D97-AF65-F5344CB8AC3E}">
        <p14:creationId xmlns:p14="http://schemas.microsoft.com/office/powerpoint/2010/main" xmlns="" val="41704378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346A081-E2DD-40E4-827F-51F0B72BCDFF}" type="slidenum">
              <a:rPr lang="en-GB"/>
              <a:pPr>
                <a:defRPr/>
              </a:pPr>
              <a:t>‹N›</a:t>
            </a:fld>
            <a:endParaRPr lang="en-GB"/>
          </a:p>
        </p:txBody>
      </p:sp>
    </p:spTree>
    <p:extLst>
      <p:ext uri="{BB962C8B-B14F-4D97-AF65-F5344CB8AC3E}">
        <p14:creationId xmlns:p14="http://schemas.microsoft.com/office/powerpoint/2010/main" xmlns="" val="20658928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CE4C4C92-161F-48D6-A360-027331B18628}" type="slidenum">
              <a:rPr lang="en-GB"/>
              <a:pPr>
                <a:defRPr/>
              </a:pPr>
              <a:t>‹N›</a:t>
            </a:fld>
            <a:endParaRPr lang="en-GB"/>
          </a:p>
        </p:txBody>
      </p:sp>
    </p:spTree>
    <p:extLst>
      <p:ext uri="{BB962C8B-B14F-4D97-AF65-F5344CB8AC3E}">
        <p14:creationId xmlns:p14="http://schemas.microsoft.com/office/powerpoint/2010/main" xmlns="" val="15692691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hangingPunct="1">
              <a:defRPr sz="1000" b="0" i="0">
                <a:solidFill>
                  <a:schemeClr val="bg2">
                    <a:lumMod val="50000"/>
                  </a:schemeClr>
                </a:solidFill>
                <a:effectLst/>
                <a:latin typeface="+mn-lt"/>
              </a:defRPr>
            </a:lvl1pPr>
          </a:lstStyle>
          <a:p>
            <a:pPr>
              <a:defRPr/>
            </a:pPr>
            <a:endParaRPr lang="en-GB"/>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hangingPunct="1">
              <a:defRPr sz="1000" b="0" i="0">
                <a:solidFill>
                  <a:schemeClr val="bg2">
                    <a:lumMod val="50000"/>
                  </a:schemeClr>
                </a:solidFill>
                <a:effectLst/>
                <a:latin typeface="+mn-lt"/>
              </a:defRPr>
            </a:lvl1pPr>
          </a:lstStyle>
          <a:p>
            <a:pPr>
              <a:defRPr/>
            </a:pPr>
            <a:endParaRPr lang="en-GB"/>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eaLnBrk="1" hangingPunct="1">
              <a:defRPr sz="2800" b="0" i="0" smtClean="0">
                <a:solidFill>
                  <a:schemeClr val="bg2">
                    <a:lumMod val="50000"/>
                  </a:schemeClr>
                </a:solidFill>
                <a:effectLst/>
                <a:latin typeface="+mn-lt"/>
              </a:defRPr>
            </a:lvl1pPr>
          </a:lstStyle>
          <a:p>
            <a:pPr>
              <a:defRPr/>
            </a:pPr>
            <a:fld id="{3515F55E-C198-4310-B63A-8AF629A5F300}" type="slidenum">
              <a:rPr lang="en-GB"/>
              <a:pPr>
                <a:defRPr/>
              </a:pPr>
              <a:t>‹N›</a:t>
            </a:fld>
            <a:endParaRPr lang="en-GB"/>
          </a:p>
        </p:txBody>
      </p:sp>
    </p:spTree>
  </p:cSld>
  <p:clrMap bg1="dk1" tx1="lt1" bg2="dk2" tx2="lt2" accent1="accent1" accent2="accent2" accent3="accent3" accent4="accent4" accent5="accent5" accent6="accent6" hlink="hlink" folHlink="folHlink"/>
  <p:sldLayoutIdLst>
    <p:sldLayoutId id="2147483695"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6" r:id="rId12"/>
    <p:sldLayoutId id="2147483691" r:id="rId13"/>
    <p:sldLayoutId id="2147483697" r:id="rId14"/>
    <p:sldLayoutId id="2147483692" r:id="rId15"/>
    <p:sldLayoutId id="2147483693" r:id="rId16"/>
    <p:sldLayoutId id="2147483694" r:id="rId17"/>
  </p:sldLayoutIdLst>
  <p:txStyles>
    <p:titleStyle>
      <a:lvl1pPr algn="l" defTabSz="457200" rtl="0" fontAlgn="base">
        <a:spcBef>
          <a:spcPct val="0"/>
        </a:spcBef>
        <a:spcAft>
          <a:spcPct val="0"/>
        </a:spcAft>
        <a:defRPr sz="3200" kern="1200" cap="all">
          <a:ln w="3175" cmpd="sng">
            <a:noFill/>
          </a:ln>
          <a:solidFill>
            <a:schemeClr val="tx1"/>
          </a:solidFill>
          <a:latin typeface="+mj-lt"/>
          <a:ea typeface="+mj-ea"/>
          <a:cs typeface="+mj-cs"/>
        </a:defRPr>
      </a:lvl1pPr>
      <a:lvl2pPr algn="l" defTabSz="457200" rtl="0" fontAlgn="base">
        <a:spcBef>
          <a:spcPct val="0"/>
        </a:spcBef>
        <a:spcAft>
          <a:spcPct val="0"/>
        </a:spcAft>
        <a:defRPr sz="3200">
          <a:solidFill>
            <a:schemeClr val="tx1"/>
          </a:solidFill>
          <a:latin typeface="Century Gothic" panose="020B0502020202020204" pitchFamily="34" charset="0"/>
        </a:defRPr>
      </a:lvl2pPr>
      <a:lvl3pPr algn="l" defTabSz="457200" rtl="0" fontAlgn="base">
        <a:spcBef>
          <a:spcPct val="0"/>
        </a:spcBef>
        <a:spcAft>
          <a:spcPct val="0"/>
        </a:spcAft>
        <a:defRPr sz="3200">
          <a:solidFill>
            <a:schemeClr val="tx1"/>
          </a:solidFill>
          <a:latin typeface="Century Gothic" panose="020B0502020202020204" pitchFamily="34" charset="0"/>
        </a:defRPr>
      </a:lvl3pPr>
      <a:lvl4pPr algn="l" defTabSz="457200" rtl="0" fontAlgn="base">
        <a:spcBef>
          <a:spcPct val="0"/>
        </a:spcBef>
        <a:spcAft>
          <a:spcPct val="0"/>
        </a:spcAft>
        <a:defRPr sz="3200">
          <a:solidFill>
            <a:schemeClr val="tx1"/>
          </a:solidFill>
          <a:latin typeface="Century Gothic" panose="020B0502020202020204" pitchFamily="34" charset="0"/>
        </a:defRPr>
      </a:lvl4pPr>
      <a:lvl5pPr algn="l" defTabSz="457200" rtl="0" fontAlgn="base">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eeaa.gov.eg/arabic/main/achivements.asp"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501767" y="1978911"/>
            <a:ext cx="6218369" cy="477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sz="2400" b="1" dirty="0" smtClean="0">
                <a:solidFill>
                  <a:srgbClr val="0070C0"/>
                </a:solidFill>
                <a:latin typeface="Adobe Heiti Std R" pitchFamily="34" charset="-128"/>
                <a:ea typeface="Adobe Heiti Std R" pitchFamily="34" charset="-128"/>
              </a:rPr>
              <a:t>National Systematic Observation System </a:t>
            </a:r>
          </a:p>
          <a:p>
            <a:pPr algn="ctr" eaLnBrk="1" hangingPunct="1"/>
            <a:r>
              <a:rPr lang="it-IT" sz="2400" b="1" dirty="0" smtClean="0">
                <a:solidFill>
                  <a:srgbClr val="0070C0"/>
                </a:solidFill>
                <a:latin typeface="Adobe Heiti Std R" pitchFamily="34" charset="-128"/>
                <a:ea typeface="Adobe Heiti Std R" pitchFamily="34" charset="-128"/>
              </a:rPr>
              <a:t>for Coastal Zones of Egypt</a:t>
            </a:r>
          </a:p>
          <a:p>
            <a:pPr algn="ctr" eaLnBrk="1" hangingPunct="1"/>
            <a:endParaRPr lang="it-IT" sz="2400" b="1" dirty="0" smtClean="0">
              <a:solidFill>
                <a:srgbClr val="0070C0"/>
              </a:solidFill>
              <a:latin typeface="Adobe Heiti Std R" pitchFamily="34" charset="-128"/>
              <a:ea typeface="Adobe Heiti Std R" pitchFamily="34" charset="-128"/>
            </a:endParaRPr>
          </a:p>
          <a:p>
            <a:pPr algn="ctr" eaLnBrk="1" hangingPunct="1"/>
            <a:endParaRPr lang="it-IT" sz="2400" b="1" dirty="0">
              <a:solidFill>
                <a:srgbClr val="0070C0"/>
              </a:solidFill>
              <a:latin typeface="Adobe Heiti Std R" pitchFamily="34" charset="-128"/>
              <a:ea typeface="Adobe Heiti Std R" pitchFamily="34" charset="-128"/>
            </a:endParaRPr>
          </a:p>
          <a:p>
            <a:pPr algn="ctr" eaLnBrk="1" hangingPunct="1"/>
            <a:endParaRPr lang="it-IT" sz="2400" b="1" dirty="0">
              <a:solidFill>
                <a:srgbClr val="0070C0"/>
              </a:solidFill>
              <a:latin typeface="Adobe Heiti Std R" pitchFamily="34" charset="-128"/>
              <a:ea typeface="Adobe Heiti Std R" pitchFamily="34" charset="-128"/>
            </a:endParaRPr>
          </a:p>
          <a:p>
            <a:pPr algn="ctr" eaLnBrk="1" hangingPunct="1"/>
            <a:r>
              <a:rPr lang="it-IT" sz="2400" b="1" dirty="0" smtClean="0">
                <a:solidFill>
                  <a:srgbClr val="0070C0"/>
                </a:solidFill>
                <a:latin typeface="Adobe Heiti Std R" pitchFamily="34" charset="-128"/>
                <a:ea typeface="Adobe Heiti Std R" pitchFamily="34" charset="-128"/>
              </a:rPr>
              <a:t>Ibrahim Elshinnawy</a:t>
            </a:r>
          </a:p>
          <a:p>
            <a:pPr algn="ctr" eaLnBrk="1" hangingPunct="1"/>
            <a:r>
              <a:rPr lang="it-IT" sz="2400" b="1" dirty="0" smtClean="0">
                <a:solidFill>
                  <a:srgbClr val="0070C0"/>
                </a:solidFill>
                <a:latin typeface="Adobe Heiti Std R" pitchFamily="34" charset="-128"/>
                <a:ea typeface="Adobe Heiti Std R" pitchFamily="34" charset="-128"/>
              </a:rPr>
              <a:t>CoRI Director</a:t>
            </a:r>
          </a:p>
          <a:p>
            <a:pPr algn="ctr" eaLnBrk="1" hangingPunct="1"/>
            <a:endParaRPr lang="it-IT" sz="2400" b="1" dirty="0" smtClean="0">
              <a:solidFill>
                <a:srgbClr val="0070C0"/>
              </a:solidFill>
              <a:latin typeface="Adobe Heiti Std R" pitchFamily="34" charset="-128"/>
              <a:ea typeface="Adobe Heiti Std R" pitchFamily="34" charset="-128"/>
            </a:endParaRPr>
          </a:p>
          <a:p>
            <a:pPr algn="ctr" eaLnBrk="1" hangingPunct="1"/>
            <a:endParaRPr lang="it-IT" sz="2400" b="1" dirty="0">
              <a:solidFill>
                <a:srgbClr val="0070C0"/>
              </a:solidFill>
              <a:latin typeface="Adobe Heiti Std R" pitchFamily="34" charset="-128"/>
              <a:ea typeface="Adobe Heiti Std R" pitchFamily="34" charset="-128"/>
            </a:endParaRPr>
          </a:p>
          <a:p>
            <a:pPr algn="ctr" eaLnBrk="1" hangingPunct="1"/>
            <a:endParaRPr lang="it-IT" sz="2400" b="1" dirty="0">
              <a:solidFill>
                <a:srgbClr val="0070C0"/>
              </a:solidFill>
              <a:latin typeface="Adobe Heiti Std R" pitchFamily="34" charset="-128"/>
              <a:ea typeface="Adobe Heiti Std R" pitchFamily="34" charset="-128"/>
            </a:endParaRPr>
          </a:p>
          <a:p>
            <a:pPr algn="ctr" eaLnBrk="1" hangingPunct="1"/>
            <a:endParaRPr lang="it-IT" sz="2400" b="1" dirty="0" smtClean="0">
              <a:solidFill>
                <a:srgbClr val="0070C0"/>
              </a:solidFill>
              <a:latin typeface="Adobe Heiti Std R" pitchFamily="34" charset="-128"/>
              <a:ea typeface="Adobe Heiti Std R" pitchFamily="34" charset="-128"/>
            </a:endParaRPr>
          </a:p>
          <a:p>
            <a:pPr algn="ctr" eaLnBrk="1" hangingPunct="1"/>
            <a:r>
              <a:rPr lang="it-IT" sz="1600" b="1" i="1" dirty="0" smtClean="0">
                <a:solidFill>
                  <a:srgbClr val="0070C0"/>
                </a:solidFill>
                <a:latin typeface="Adobe Heiti Std R" pitchFamily="34" charset="-128"/>
                <a:ea typeface="Adobe Heiti Std R" pitchFamily="34" charset="-128"/>
              </a:rPr>
              <a:t>ClimaSouth Workshop, Cairo, Egypt      5-9 Januwary, 2014</a:t>
            </a:r>
            <a:endParaRPr lang="it-IT" sz="1600" b="1" i="1" dirty="0">
              <a:solidFill>
                <a:srgbClr val="0070C0"/>
              </a:solidFill>
              <a:latin typeface="Adobe Heiti Std R" pitchFamily="34" charset="-128"/>
              <a:ea typeface="Adobe Heiti Std R" pitchFamily="34" charset="-128"/>
            </a:endParaRPr>
          </a:p>
          <a:p>
            <a:pPr algn="ctr" eaLnBrk="1" hangingPunct="1"/>
            <a:endParaRPr lang="en-US" sz="2400" b="1" dirty="0">
              <a:solidFill>
                <a:srgbClr val="0070C0"/>
              </a:solidFill>
            </a:endParaRPr>
          </a:p>
        </p:txBody>
      </p:sp>
    </p:spTree>
    <p:extLst>
      <p:ext uri="{BB962C8B-B14F-4D97-AF65-F5344CB8AC3E}">
        <p14:creationId xmlns:p14="http://schemas.microsoft.com/office/powerpoint/2010/main" xmlns="" val="233059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wipe(left)">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wipe(left)">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Effect transition="in" filter="wipe(left)">
                                      <p:cBhvr>
                                        <p:cTn id="2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Data and Information </a:t>
            </a:r>
            <a:r>
              <a:rPr lang="en-US" dirty="0" smtClean="0"/>
              <a:t>Resources</a:t>
            </a:r>
            <a:endParaRPr lang="en-US" dirty="0"/>
          </a:p>
        </p:txBody>
      </p:sp>
      <p:sp>
        <p:nvSpPr>
          <p:cNvPr id="3" name="Content Placeholder 2"/>
          <p:cNvSpPr>
            <a:spLocks noGrp="1"/>
          </p:cNvSpPr>
          <p:nvPr>
            <p:ph idx="1"/>
          </p:nvPr>
        </p:nvSpPr>
        <p:spPr/>
        <p:txBody>
          <a:bodyPr anchor="t" anchorCtr="0"/>
          <a:lstStyle/>
          <a:p>
            <a:r>
              <a:rPr lang="en-US" b="1" dirty="0" smtClean="0">
                <a:solidFill>
                  <a:srgbClr val="002060"/>
                </a:solidFill>
                <a:latin typeface="Arial Narrow" panose="020B0606020202030204" pitchFamily="34" charset="0"/>
              </a:rPr>
              <a:t>Egyptian </a:t>
            </a:r>
            <a:r>
              <a:rPr lang="en-US" b="1" dirty="0">
                <a:solidFill>
                  <a:srgbClr val="002060"/>
                </a:solidFill>
                <a:latin typeface="Arial Narrow" panose="020B0606020202030204" pitchFamily="34" charset="0"/>
              </a:rPr>
              <a:t>Environmental Affair Agency (EEAA)  </a:t>
            </a:r>
            <a:endParaRPr lang="en-US" b="1" dirty="0" smtClean="0">
              <a:solidFill>
                <a:srgbClr val="002060"/>
              </a:solidFill>
              <a:latin typeface="Arial Narrow" panose="020B0606020202030204" pitchFamily="34" charset="0"/>
            </a:endParaRPr>
          </a:p>
          <a:p>
            <a:pPr lvl="1"/>
            <a:r>
              <a:rPr lang="en-US" dirty="0" smtClean="0">
                <a:solidFill>
                  <a:srgbClr val="C00000"/>
                </a:solidFill>
              </a:rPr>
              <a:t>Responsibility: </a:t>
            </a:r>
          </a:p>
          <a:p>
            <a:pPr lvl="2"/>
            <a:r>
              <a:rPr lang="en-US" dirty="0" smtClean="0">
                <a:solidFill>
                  <a:srgbClr val="002060"/>
                </a:solidFill>
              </a:rPr>
              <a:t>Formulating </a:t>
            </a:r>
            <a:r>
              <a:rPr lang="en-US" dirty="0">
                <a:solidFill>
                  <a:srgbClr val="002060"/>
                </a:solidFill>
              </a:rPr>
              <a:t>environmental policies. </a:t>
            </a:r>
          </a:p>
          <a:p>
            <a:pPr lvl="2"/>
            <a:r>
              <a:rPr lang="en-US" dirty="0" smtClean="0">
                <a:solidFill>
                  <a:srgbClr val="002060"/>
                </a:solidFill>
              </a:rPr>
              <a:t>Preparing </a:t>
            </a:r>
            <a:r>
              <a:rPr lang="en-US" dirty="0">
                <a:solidFill>
                  <a:srgbClr val="002060"/>
                </a:solidFill>
              </a:rPr>
              <a:t>the necessary plans for Environmental protection and Environmental development projects, following up their implementation, and undertaking Pilot Projects.  </a:t>
            </a:r>
          </a:p>
          <a:p>
            <a:pPr lvl="2"/>
            <a:r>
              <a:rPr lang="en-US" dirty="0" smtClean="0">
                <a:solidFill>
                  <a:srgbClr val="002060"/>
                </a:solidFill>
              </a:rPr>
              <a:t>The </a:t>
            </a:r>
            <a:r>
              <a:rPr lang="en-US" dirty="0">
                <a:solidFill>
                  <a:srgbClr val="002060"/>
                </a:solidFill>
              </a:rPr>
              <a:t>Agency is the National Authority in charge of promoting environmental relations between Egypt and other States, as well as Regional and International Organizations.  </a:t>
            </a:r>
          </a:p>
          <a:p>
            <a:pPr lvl="1"/>
            <a:r>
              <a:rPr lang="en-US" dirty="0" smtClean="0">
                <a:solidFill>
                  <a:srgbClr val="C00000"/>
                </a:solidFill>
              </a:rPr>
              <a:t>Data </a:t>
            </a:r>
            <a:r>
              <a:rPr lang="en-US" dirty="0">
                <a:solidFill>
                  <a:srgbClr val="C00000"/>
                </a:solidFill>
              </a:rPr>
              <a:t>Available: </a:t>
            </a:r>
            <a:endParaRPr lang="en-US" dirty="0"/>
          </a:p>
          <a:p>
            <a:pPr lvl="2"/>
            <a:r>
              <a:rPr lang="en-US" dirty="0">
                <a:solidFill>
                  <a:srgbClr val="002060"/>
                </a:solidFill>
              </a:rPr>
              <a:t>Monitoring Program (EIMP) aims at establishing national environmental monitoring program for ambient air and coastal waters</a:t>
            </a:r>
            <a:r>
              <a:rPr lang="en-US" dirty="0"/>
              <a:t>.</a:t>
            </a:r>
            <a:r>
              <a:rPr lang="en-US" dirty="0">
                <a:solidFill>
                  <a:srgbClr val="002060"/>
                </a:solidFill>
              </a:rPr>
              <a:t> </a:t>
            </a:r>
            <a:r>
              <a:rPr lang="en-US" dirty="0"/>
              <a:t>(</a:t>
            </a:r>
            <a:r>
              <a:rPr lang="en-US" dirty="0">
                <a:hlinkClick r:id="rId2"/>
              </a:rPr>
              <a:t>http://</a:t>
            </a:r>
            <a:r>
              <a:rPr lang="en-US" dirty="0" smtClean="0">
                <a:hlinkClick r:id="rId2"/>
              </a:rPr>
              <a:t>www.eeaa.gov.eg/arabic/main/achivements.asp</a:t>
            </a:r>
            <a:r>
              <a:rPr lang="en-US" dirty="0" smtClean="0">
                <a:solidFill>
                  <a:srgbClr val="002060"/>
                </a:solidFill>
              </a:rPr>
              <a:t>)</a:t>
            </a:r>
          </a:p>
          <a:p>
            <a:pPr lvl="2"/>
            <a:r>
              <a:rPr lang="en-US" dirty="0" smtClean="0">
                <a:solidFill>
                  <a:srgbClr val="002060"/>
                </a:solidFill>
              </a:rPr>
              <a:t>EEAA </a:t>
            </a:r>
            <a:r>
              <a:rPr lang="en-US" dirty="0">
                <a:solidFill>
                  <a:srgbClr val="002060"/>
                </a:solidFill>
              </a:rPr>
              <a:t>is responsible for collecting the EIA studies for all new projects within the coastal zone. These studies have value metrological and oceanographic data.</a:t>
            </a:r>
            <a:endParaRPr lang="en-US" dirty="0" smtClean="0">
              <a:solidFill>
                <a:srgbClr val="002060"/>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54073" y="1025236"/>
            <a:ext cx="880302" cy="1204913"/>
          </a:xfrm>
          <a:prstGeom prst="rect">
            <a:avLst/>
          </a:prstGeom>
          <a:ln>
            <a:noFill/>
          </a:ln>
          <a:effectLst>
            <a:outerShdw blurRad="292100" dist="139700" dir="2700000" algn="tl" rotWithShape="0">
              <a:srgbClr val="333333">
                <a:alpha val="65000"/>
              </a:srgbClr>
            </a:outerShdw>
          </a:effectLst>
        </p:spPr>
      </p:pic>
      <p:pic>
        <p:nvPicPr>
          <p:cNvPr id="11265" name="Picture 1" descr="spac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4970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Data and Information </a:t>
            </a:r>
            <a:r>
              <a:rPr lang="en-US" dirty="0" smtClean="0"/>
              <a:t>Resources</a:t>
            </a:r>
            <a:endParaRPr lang="en-US" dirty="0"/>
          </a:p>
        </p:txBody>
      </p:sp>
      <p:sp>
        <p:nvSpPr>
          <p:cNvPr id="3" name="Content Placeholder 2"/>
          <p:cNvSpPr>
            <a:spLocks noGrp="1"/>
          </p:cNvSpPr>
          <p:nvPr>
            <p:ph idx="1"/>
          </p:nvPr>
        </p:nvSpPr>
        <p:spPr/>
        <p:txBody>
          <a:bodyPr anchor="t" anchorCtr="0"/>
          <a:lstStyle/>
          <a:p>
            <a:r>
              <a:rPr lang="en-US" b="1" dirty="0" smtClean="0">
                <a:solidFill>
                  <a:srgbClr val="002060"/>
                </a:solidFill>
                <a:latin typeface="Arial Narrow" panose="020B0606020202030204" pitchFamily="34" charset="0"/>
              </a:rPr>
              <a:t>Shore </a:t>
            </a:r>
            <a:r>
              <a:rPr lang="en-US" b="1" dirty="0">
                <a:solidFill>
                  <a:srgbClr val="002060"/>
                </a:solidFill>
                <a:latin typeface="Arial Narrow" panose="020B0606020202030204" pitchFamily="34" charset="0"/>
              </a:rPr>
              <a:t>Protection Authority (SPA)   </a:t>
            </a:r>
            <a:endParaRPr lang="en-US" b="1" dirty="0" smtClean="0">
              <a:solidFill>
                <a:srgbClr val="002060"/>
              </a:solidFill>
              <a:latin typeface="Arial Narrow" panose="020B0606020202030204" pitchFamily="34" charset="0"/>
            </a:endParaRPr>
          </a:p>
          <a:p>
            <a:pPr lvl="1"/>
            <a:r>
              <a:rPr lang="en-US" dirty="0" smtClean="0">
                <a:solidFill>
                  <a:srgbClr val="C00000"/>
                </a:solidFill>
              </a:rPr>
              <a:t>Responsibility: </a:t>
            </a:r>
          </a:p>
          <a:p>
            <a:pPr lvl="2"/>
            <a:r>
              <a:rPr lang="en-US" dirty="0">
                <a:solidFill>
                  <a:srgbClr val="002060"/>
                </a:solidFill>
              </a:rPr>
              <a:t>Responsible for managing the shoreline in coastal areas that are threatened by erosion. </a:t>
            </a:r>
            <a:endParaRPr lang="en-US" dirty="0" smtClean="0">
              <a:solidFill>
                <a:srgbClr val="002060"/>
              </a:solidFill>
            </a:endParaRPr>
          </a:p>
          <a:p>
            <a:pPr lvl="2"/>
            <a:r>
              <a:rPr lang="en-US" dirty="0" smtClean="0">
                <a:solidFill>
                  <a:srgbClr val="002060"/>
                </a:solidFill>
              </a:rPr>
              <a:t>Developing </a:t>
            </a:r>
            <a:r>
              <a:rPr lang="en-US" dirty="0">
                <a:solidFill>
                  <a:srgbClr val="002060"/>
                </a:solidFill>
              </a:rPr>
              <a:t>shorelines management </a:t>
            </a:r>
            <a:r>
              <a:rPr lang="en-US" dirty="0" smtClean="0">
                <a:solidFill>
                  <a:srgbClr val="002060"/>
                </a:solidFill>
              </a:rPr>
              <a:t>plans</a:t>
            </a:r>
          </a:p>
          <a:p>
            <a:pPr lvl="2"/>
            <a:r>
              <a:rPr lang="en-US" dirty="0" smtClean="0">
                <a:solidFill>
                  <a:srgbClr val="002060"/>
                </a:solidFill>
              </a:rPr>
              <a:t>Designs </a:t>
            </a:r>
            <a:r>
              <a:rPr lang="en-US" dirty="0">
                <a:solidFill>
                  <a:srgbClr val="002060"/>
                </a:solidFill>
              </a:rPr>
              <a:t>projects for shore </a:t>
            </a:r>
            <a:r>
              <a:rPr lang="en-US" dirty="0" smtClean="0">
                <a:solidFill>
                  <a:srgbClr val="002060"/>
                </a:solidFill>
              </a:rPr>
              <a:t>protection. </a:t>
            </a:r>
          </a:p>
          <a:p>
            <a:pPr lvl="2"/>
            <a:r>
              <a:rPr lang="en-US" dirty="0" smtClean="0">
                <a:solidFill>
                  <a:srgbClr val="002060"/>
                </a:solidFill>
              </a:rPr>
              <a:t>Issues </a:t>
            </a:r>
            <a:r>
              <a:rPr lang="en-US" dirty="0">
                <a:solidFill>
                  <a:srgbClr val="002060"/>
                </a:solidFill>
              </a:rPr>
              <a:t>license for projects to be located in the set-back area according to existing laws and regulations</a:t>
            </a:r>
            <a:r>
              <a:rPr lang="en-US" dirty="0" smtClean="0">
                <a:solidFill>
                  <a:srgbClr val="002060"/>
                </a:solidFill>
              </a:rPr>
              <a:t>.  </a:t>
            </a:r>
            <a:endParaRPr lang="en-US" dirty="0">
              <a:solidFill>
                <a:srgbClr val="002060"/>
              </a:solidFill>
            </a:endParaRPr>
          </a:p>
          <a:p>
            <a:pPr lvl="1"/>
            <a:r>
              <a:rPr lang="en-US" dirty="0" smtClean="0">
                <a:solidFill>
                  <a:srgbClr val="C00000"/>
                </a:solidFill>
              </a:rPr>
              <a:t>Data </a:t>
            </a:r>
            <a:r>
              <a:rPr lang="en-US" dirty="0">
                <a:solidFill>
                  <a:srgbClr val="C00000"/>
                </a:solidFill>
              </a:rPr>
              <a:t>Available: </a:t>
            </a:r>
            <a:endParaRPr lang="en-US" dirty="0"/>
          </a:p>
          <a:p>
            <a:pPr lvl="2"/>
            <a:r>
              <a:rPr lang="en-US" dirty="0" smtClean="0">
                <a:solidFill>
                  <a:srgbClr val="002060"/>
                </a:solidFill>
              </a:rPr>
              <a:t>SPA has </a:t>
            </a:r>
            <a:r>
              <a:rPr lang="en-US" dirty="0">
                <a:solidFill>
                  <a:srgbClr val="002060"/>
                </a:solidFill>
              </a:rPr>
              <a:t>a monitoring program </a:t>
            </a:r>
            <a:r>
              <a:rPr lang="en-US" dirty="0" smtClean="0">
                <a:solidFill>
                  <a:srgbClr val="002060"/>
                </a:solidFill>
              </a:rPr>
              <a:t>during construction and assessment of </a:t>
            </a:r>
            <a:r>
              <a:rPr lang="en-US" dirty="0">
                <a:solidFill>
                  <a:srgbClr val="002060"/>
                </a:solidFill>
              </a:rPr>
              <a:t>the coastal structures.</a:t>
            </a:r>
            <a:endParaRPr lang="en-US" dirty="0" smtClean="0">
              <a:solidFill>
                <a:srgbClr val="00206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59419" y="1124239"/>
            <a:ext cx="2054693" cy="6759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40419" y="4862511"/>
            <a:ext cx="2114550" cy="1585913"/>
          </a:xfrm>
          <a:prstGeom prst="rect">
            <a:avLst/>
          </a:prstGeom>
          <a:ln>
            <a:noFill/>
          </a:ln>
          <a:effectLst>
            <a:outerShdw blurRad="292100" dist="139700" dir="2700000" algn="tl" rotWithShape="0">
              <a:srgbClr val="333333">
                <a:alpha val="65000"/>
              </a:srgbClr>
            </a:outerShdw>
          </a:effectLst>
        </p:spPr>
      </p:pic>
      <p:pic>
        <p:nvPicPr>
          <p:cNvPr id="6" name="Content Placeholder 3" descr="Untitled-2copy"/>
          <p:cNvPicPr>
            <a:picLocks noChangeAspect="1" noChangeArrowheads="1"/>
          </p:cNvPicPr>
          <p:nvPr/>
        </p:nvPicPr>
        <p:blipFill>
          <a:blip r:embed="rId4" cstate="print"/>
          <a:srcRect/>
          <a:stretch>
            <a:fillRect/>
          </a:stretch>
        </p:blipFill>
        <p:spPr bwMode="auto">
          <a:xfrm>
            <a:off x="5329237" y="5153024"/>
            <a:ext cx="1936052" cy="14405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D:\work spa\SPA 2 Cairo\اسكندرية\photoes\ادارة غرب الدلتا\منظر عام لاحد الرؤوس بعملية امتدادحماية الشاطئ الغربى برشيد.JPG"/>
          <p:cNvPicPr>
            <a:picLocks noChangeAspect="1" noChangeArrowheads="1"/>
          </p:cNvPicPr>
          <p:nvPr/>
        </p:nvPicPr>
        <p:blipFill>
          <a:blip r:embed="rId5" cstate="print"/>
          <a:srcRect/>
          <a:stretch>
            <a:fillRect/>
          </a:stretch>
        </p:blipFill>
        <p:spPr bwMode="auto">
          <a:xfrm>
            <a:off x="1675975" y="5011297"/>
            <a:ext cx="2298732" cy="1724049"/>
          </a:xfrm>
          <a:prstGeom prst="rect">
            <a:avLst/>
          </a:prstGeom>
          <a:ln>
            <a:noFill/>
          </a:ln>
          <a:effectLst>
            <a:outerShdw blurRad="292100" dist="139700" dir="2700000" algn="tl" rotWithShape="0">
              <a:srgbClr val="333333">
                <a:alpha val="65000"/>
              </a:srgbClr>
            </a:outerShdw>
          </a:effectLst>
        </p:spPr>
      </p:pic>
      <p:pic>
        <p:nvPicPr>
          <p:cNvPr id="9" name="Picture 2" descr="D:\work spa\SPA 2 Cairo\اسكندرية\photoes\ادارة غرب الدلتا\تدعيم حائط ابى قير مرحلة اولى.jpg"/>
          <p:cNvPicPr>
            <a:picLocks noChangeAspect="1" noChangeArrowheads="1"/>
          </p:cNvPicPr>
          <p:nvPr/>
        </p:nvPicPr>
        <p:blipFill>
          <a:blip r:embed="rId6" cstate="print"/>
          <a:srcRect/>
          <a:stretch>
            <a:fillRect/>
          </a:stretch>
        </p:blipFill>
        <p:spPr bwMode="auto">
          <a:xfrm>
            <a:off x="157482" y="5182758"/>
            <a:ext cx="1841352" cy="1381125"/>
          </a:xfrm>
          <a:prstGeom prst="rect">
            <a:avLst/>
          </a:prstGeom>
          <a:ln>
            <a:noFill/>
          </a:ln>
          <a:effectLst>
            <a:outerShdw blurRad="292100" dist="139700" dir="2700000" algn="tl" rotWithShape="0">
              <a:srgbClr val="333333">
                <a:alpha val="65000"/>
              </a:srgbClr>
            </a:outerShdw>
          </a:effectLst>
        </p:spPr>
      </p:pic>
      <p:pic>
        <p:nvPicPr>
          <p:cNvPr id="7" name="Picture 4" descr="D:\work spa\SPA 2 Cairo\اسكندرية\photoes\ادارة غرب الدلتا\منظر عام لاحد الرؤوس بعد تشكيل قطاع الاحجار بعملية امتداد حماية الشاطئ الغربى برشسد.JPG"/>
          <p:cNvPicPr>
            <a:picLocks noChangeAspect="1" noChangeArrowheads="1"/>
          </p:cNvPicPr>
          <p:nvPr/>
        </p:nvPicPr>
        <p:blipFill>
          <a:blip r:embed="rId7" cstate="print"/>
          <a:srcRect/>
          <a:stretch>
            <a:fillRect/>
          </a:stretch>
        </p:blipFill>
        <p:spPr bwMode="auto">
          <a:xfrm>
            <a:off x="3819095" y="5343525"/>
            <a:ext cx="1666794" cy="1250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42241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4348927"/>
            <a:ext cx="2705489" cy="179287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fontScale="90000"/>
          </a:bodyPr>
          <a:lstStyle/>
          <a:p>
            <a:r>
              <a:rPr lang="en-US" dirty="0"/>
              <a:t>Coastal Data and Information </a:t>
            </a:r>
            <a:r>
              <a:rPr lang="en-US" dirty="0" smtClean="0"/>
              <a:t>Resources</a:t>
            </a:r>
            <a:endParaRPr lang="en-US" dirty="0"/>
          </a:p>
        </p:txBody>
      </p:sp>
      <p:sp>
        <p:nvSpPr>
          <p:cNvPr id="3" name="Content Placeholder 2"/>
          <p:cNvSpPr>
            <a:spLocks noGrp="1"/>
          </p:cNvSpPr>
          <p:nvPr>
            <p:ph idx="1"/>
          </p:nvPr>
        </p:nvSpPr>
        <p:spPr/>
        <p:txBody>
          <a:bodyPr anchor="t" anchorCtr="0"/>
          <a:lstStyle/>
          <a:p>
            <a:r>
              <a:rPr lang="en-US" b="1" dirty="0">
                <a:solidFill>
                  <a:srgbClr val="002060"/>
                </a:solidFill>
                <a:latin typeface="Arial Narrow" panose="020B0606020202030204" pitchFamily="34" charset="0"/>
              </a:rPr>
              <a:t>Egyptian Naval Forces, Hydrographic Department (ENHD)   </a:t>
            </a:r>
            <a:endParaRPr lang="en-US" b="1" dirty="0" smtClean="0">
              <a:solidFill>
                <a:srgbClr val="002060"/>
              </a:solidFill>
              <a:latin typeface="Arial Narrow" panose="020B0606020202030204" pitchFamily="34" charset="0"/>
            </a:endParaRPr>
          </a:p>
          <a:p>
            <a:pPr lvl="1"/>
            <a:r>
              <a:rPr lang="en-US" dirty="0" smtClean="0">
                <a:solidFill>
                  <a:srgbClr val="C00000"/>
                </a:solidFill>
              </a:rPr>
              <a:t>Responsibility: </a:t>
            </a:r>
          </a:p>
          <a:p>
            <a:pPr lvl="2"/>
            <a:r>
              <a:rPr lang="en-US" dirty="0" smtClean="0">
                <a:solidFill>
                  <a:srgbClr val="002060"/>
                </a:solidFill>
              </a:rPr>
              <a:t>Responsible </a:t>
            </a:r>
            <a:r>
              <a:rPr lang="en-US" dirty="0">
                <a:solidFill>
                  <a:srgbClr val="002060"/>
                </a:solidFill>
              </a:rPr>
              <a:t>for the production of navigation charts for Egyptian territorial waters in the </a:t>
            </a:r>
            <a:r>
              <a:rPr lang="en-US" dirty="0" smtClean="0">
                <a:solidFill>
                  <a:srgbClr val="002060"/>
                </a:solidFill>
              </a:rPr>
              <a:t>Mediterranean and Red </a:t>
            </a:r>
            <a:r>
              <a:rPr lang="en-US" dirty="0">
                <a:solidFill>
                  <a:srgbClr val="002060"/>
                </a:solidFill>
              </a:rPr>
              <a:t>Sea. </a:t>
            </a:r>
            <a:endParaRPr lang="en-US" dirty="0" smtClean="0">
              <a:solidFill>
                <a:srgbClr val="002060"/>
              </a:solidFill>
            </a:endParaRPr>
          </a:p>
          <a:p>
            <a:pPr lvl="1"/>
            <a:r>
              <a:rPr lang="en-US" dirty="0" smtClean="0">
                <a:solidFill>
                  <a:srgbClr val="C00000"/>
                </a:solidFill>
              </a:rPr>
              <a:t>Data </a:t>
            </a:r>
            <a:r>
              <a:rPr lang="en-US" dirty="0">
                <a:solidFill>
                  <a:srgbClr val="C00000"/>
                </a:solidFill>
              </a:rPr>
              <a:t>Available: </a:t>
            </a:r>
            <a:endParaRPr lang="en-US" dirty="0"/>
          </a:p>
          <a:p>
            <a:pPr lvl="2"/>
            <a:r>
              <a:rPr lang="en-US" dirty="0">
                <a:solidFill>
                  <a:srgbClr val="002060"/>
                </a:solidFill>
              </a:rPr>
              <a:t>ENHD works closely with the International Hydrographic Organization (IHO) and the International Maritime Organization (IMO). </a:t>
            </a:r>
            <a:endParaRPr lang="en-US" dirty="0" smtClean="0">
              <a:solidFill>
                <a:srgbClr val="002060"/>
              </a:solidFill>
            </a:endParaRPr>
          </a:p>
          <a:p>
            <a:pPr lvl="2"/>
            <a:r>
              <a:rPr lang="en-US" dirty="0" smtClean="0">
                <a:solidFill>
                  <a:srgbClr val="002060"/>
                </a:solidFill>
              </a:rPr>
              <a:t>The department </a:t>
            </a:r>
            <a:r>
              <a:rPr lang="en-US" dirty="0">
                <a:solidFill>
                  <a:srgbClr val="002060"/>
                </a:solidFill>
              </a:rPr>
              <a:t>of Oceanography and Meteorology </a:t>
            </a:r>
            <a:r>
              <a:rPr lang="en-US" dirty="0" smtClean="0">
                <a:solidFill>
                  <a:srgbClr val="002060"/>
                </a:solidFill>
              </a:rPr>
              <a:t>operates </a:t>
            </a:r>
            <a:r>
              <a:rPr lang="en-US" dirty="0">
                <a:solidFill>
                  <a:srgbClr val="002060"/>
                </a:solidFill>
              </a:rPr>
              <a:t>wave, current and tide gauges in the Red Sea and </a:t>
            </a:r>
            <a:r>
              <a:rPr lang="en-US" dirty="0" smtClean="0">
                <a:solidFill>
                  <a:srgbClr val="002060"/>
                </a:solidFill>
              </a:rPr>
              <a:t>Mediterranean.</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05725" y="1115347"/>
            <a:ext cx="762000" cy="81730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85930" y="4743450"/>
            <a:ext cx="3038475" cy="191934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83250" y="4293949"/>
            <a:ext cx="2698750" cy="1847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058846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Data and Information </a:t>
            </a:r>
            <a:r>
              <a:rPr lang="en-US" dirty="0" smtClean="0"/>
              <a:t>Resources</a:t>
            </a:r>
            <a:endParaRPr lang="en-US" dirty="0"/>
          </a:p>
        </p:txBody>
      </p:sp>
      <p:sp>
        <p:nvSpPr>
          <p:cNvPr id="3" name="Content Placeholder 2"/>
          <p:cNvSpPr>
            <a:spLocks noGrp="1"/>
          </p:cNvSpPr>
          <p:nvPr>
            <p:ph idx="1"/>
          </p:nvPr>
        </p:nvSpPr>
        <p:spPr/>
        <p:txBody>
          <a:bodyPr anchor="t" anchorCtr="0"/>
          <a:lstStyle/>
          <a:p>
            <a:r>
              <a:rPr lang="en-US" b="1" dirty="0" smtClean="0">
                <a:solidFill>
                  <a:srgbClr val="002060"/>
                </a:solidFill>
                <a:latin typeface="Arial Narrow" panose="020B0606020202030204" pitchFamily="34" charset="0"/>
              </a:rPr>
              <a:t>Survey </a:t>
            </a:r>
            <a:r>
              <a:rPr lang="en-US" b="1" dirty="0">
                <a:solidFill>
                  <a:srgbClr val="002060"/>
                </a:solidFill>
                <a:latin typeface="Arial Narrow" panose="020B0606020202030204" pitchFamily="34" charset="0"/>
              </a:rPr>
              <a:t>Research Institute (SRI)   </a:t>
            </a:r>
            <a:endParaRPr lang="en-US" b="1" dirty="0" smtClean="0">
              <a:solidFill>
                <a:srgbClr val="002060"/>
              </a:solidFill>
              <a:latin typeface="Arial Narrow" panose="020B0606020202030204" pitchFamily="34" charset="0"/>
            </a:endParaRPr>
          </a:p>
          <a:p>
            <a:pPr lvl="1"/>
            <a:r>
              <a:rPr lang="en-US" dirty="0" smtClean="0">
                <a:solidFill>
                  <a:srgbClr val="C00000"/>
                </a:solidFill>
              </a:rPr>
              <a:t>Responsibility: </a:t>
            </a:r>
          </a:p>
          <a:p>
            <a:pPr lvl="2"/>
            <a:r>
              <a:rPr lang="en-US" sz="1800" dirty="0" smtClean="0">
                <a:solidFill>
                  <a:srgbClr val="002060"/>
                </a:solidFill>
              </a:rPr>
              <a:t>Adapt</a:t>
            </a:r>
            <a:r>
              <a:rPr lang="en-US" sz="1800" dirty="0">
                <a:solidFill>
                  <a:srgbClr val="002060"/>
                </a:solidFill>
              </a:rPr>
              <a:t>, develop, and incorporate modern methods of computer-aided field surveying and data processing with the aim of accelerating the production and updating different types of </a:t>
            </a:r>
            <a:r>
              <a:rPr lang="en-US" sz="1800" dirty="0" smtClean="0">
                <a:solidFill>
                  <a:srgbClr val="002060"/>
                </a:solidFill>
              </a:rPr>
              <a:t>maps</a:t>
            </a:r>
          </a:p>
          <a:p>
            <a:pPr lvl="2"/>
            <a:r>
              <a:rPr lang="en-US" sz="1800" dirty="0" smtClean="0">
                <a:solidFill>
                  <a:srgbClr val="002060"/>
                </a:solidFill>
              </a:rPr>
              <a:t>to </a:t>
            </a:r>
            <a:r>
              <a:rPr lang="en-US" sz="1800" dirty="0">
                <a:solidFill>
                  <a:srgbClr val="002060"/>
                </a:solidFill>
              </a:rPr>
              <a:t>serve as a central organization in developing and applying all modern aspects of geodesy; photogrammetry, remote sensing, geodesy and geographic information systems</a:t>
            </a:r>
            <a:r>
              <a:rPr lang="en-US" dirty="0" smtClean="0">
                <a:solidFill>
                  <a:srgbClr val="002060"/>
                </a:solidFill>
              </a:rPr>
              <a:t>.</a:t>
            </a:r>
          </a:p>
          <a:p>
            <a:pPr lvl="1"/>
            <a:r>
              <a:rPr lang="en-US" dirty="0" smtClean="0">
                <a:solidFill>
                  <a:srgbClr val="C00000"/>
                </a:solidFill>
              </a:rPr>
              <a:t>Data </a:t>
            </a:r>
            <a:r>
              <a:rPr lang="en-US" dirty="0">
                <a:solidFill>
                  <a:srgbClr val="C00000"/>
                </a:solidFill>
              </a:rPr>
              <a:t>Available: </a:t>
            </a:r>
            <a:endParaRPr lang="en-US" dirty="0"/>
          </a:p>
          <a:p>
            <a:pPr lvl="2"/>
            <a:r>
              <a:rPr lang="en-US" sz="1800" dirty="0">
                <a:solidFill>
                  <a:srgbClr val="002060"/>
                </a:solidFill>
              </a:rPr>
              <a:t>SRI has a monitoring program for the sea level changes along the Mediterranean and Red sea for recent years with the cooperation of marine forces. </a:t>
            </a:r>
          </a:p>
        </p:txBody>
      </p:sp>
      <p:pic>
        <p:nvPicPr>
          <p:cNvPr id="7" name="Picture 6"/>
          <p:cNvPicPr>
            <a:picLocks noChangeAspect="1"/>
          </p:cNvPicPr>
          <p:nvPr/>
        </p:nvPicPr>
        <p:blipFill>
          <a:blip r:embed="rId2" cstate="print">
            <a:clrChange>
              <a:clrFrom>
                <a:srgbClr val="FCFEFC"/>
              </a:clrFrom>
              <a:clrTo>
                <a:srgbClr val="FCFEFC">
                  <a:alpha val="0"/>
                </a:srgbClr>
              </a:clrTo>
            </a:clrChange>
            <a:extLst>
              <a:ext uri="{28A0092B-C50C-407E-A947-70E740481C1C}">
                <a14:useLocalDpi xmlns:a14="http://schemas.microsoft.com/office/drawing/2010/main" xmlns="" val="0"/>
              </a:ext>
            </a:extLst>
          </a:blip>
          <a:stretch>
            <a:fillRect/>
          </a:stretch>
        </p:blipFill>
        <p:spPr>
          <a:xfrm>
            <a:off x="7165797" y="1025236"/>
            <a:ext cx="1041756" cy="1076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14634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Data and Information </a:t>
            </a:r>
            <a:r>
              <a:rPr lang="en-US" dirty="0" smtClean="0"/>
              <a:t>Resources</a:t>
            </a:r>
            <a:endParaRPr lang="en-US" dirty="0"/>
          </a:p>
        </p:txBody>
      </p:sp>
      <p:sp>
        <p:nvSpPr>
          <p:cNvPr id="3" name="Content Placeholder 2"/>
          <p:cNvSpPr>
            <a:spLocks noGrp="1"/>
          </p:cNvSpPr>
          <p:nvPr>
            <p:ph idx="1"/>
          </p:nvPr>
        </p:nvSpPr>
        <p:spPr>
          <a:xfrm>
            <a:off x="537376" y="1663411"/>
            <a:ext cx="8246406" cy="4293660"/>
          </a:xfrm>
        </p:spPr>
        <p:txBody>
          <a:bodyPr anchor="t" anchorCtr="0"/>
          <a:lstStyle/>
          <a:p>
            <a:r>
              <a:rPr lang="en-US" b="1" dirty="0" smtClean="0">
                <a:solidFill>
                  <a:srgbClr val="002060"/>
                </a:solidFill>
                <a:latin typeface="Arial Narrow" panose="020B0606020202030204" pitchFamily="34" charset="0"/>
              </a:rPr>
              <a:t>Egyptian </a:t>
            </a:r>
            <a:r>
              <a:rPr lang="en-US" b="1" dirty="0">
                <a:solidFill>
                  <a:srgbClr val="002060"/>
                </a:solidFill>
                <a:latin typeface="Arial Narrow" panose="020B0606020202030204" pitchFamily="34" charset="0"/>
              </a:rPr>
              <a:t>Ports </a:t>
            </a:r>
            <a:r>
              <a:rPr lang="en-US" b="1" dirty="0" smtClean="0">
                <a:solidFill>
                  <a:srgbClr val="002060"/>
                </a:solidFill>
                <a:latin typeface="Arial Narrow" panose="020B0606020202030204" pitchFamily="34" charset="0"/>
              </a:rPr>
              <a:t>Authority </a:t>
            </a:r>
            <a:r>
              <a:rPr lang="en-US" b="1" dirty="0">
                <a:solidFill>
                  <a:srgbClr val="002060"/>
                </a:solidFill>
                <a:latin typeface="Arial Narrow" panose="020B0606020202030204" pitchFamily="34" charset="0"/>
              </a:rPr>
              <a:t>(EPA)    </a:t>
            </a:r>
            <a:endParaRPr lang="en-US" b="1" dirty="0" smtClean="0">
              <a:solidFill>
                <a:srgbClr val="002060"/>
              </a:solidFill>
              <a:latin typeface="Arial Narrow" panose="020B0606020202030204" pitchFamily="34" charset="0"/>
            </a:endParaRPr>
          </a:p>
          <a:p>
            <a:pPr lvl="1"/>
            <a:r>
              <a:rPr lang="en-US" dirty="0" smtClean="0">
                <a:solidFill>
                  <a:srgbClr val="C00000"/>
                </a:solidFill>
              </a:rPr>
              <a:t>Responsibility: </a:t>
            </a:r>
          </a:p>
          <a:p>
            <a:pPr lvl="2"/>
            <a:r>
              <a:rPr lang="en-US" dirty="0" smtClean="0">
                <a:solidFill>
                  <a:srgbClr val="002060"/>
                </a:solidFill>
              </a:rPr>
              <a:t>Management of Ports</a:t>
            </a:r>
            <a:r>
              <a:rPr lang="en-US" dirty="0">
                <a:solidFill>
                  <a:srgbClr val="002060"/>
                </a:solidFill>
              </a:rPr>
              <a:t>, </a:t>
            </a:r>
            <a:endParaRPr lang="en-US" dirty="0" smtClean="0">
              <a:solidFill>
                <a:srgbClr val="002060"/>
              </a:solidFill>
            </a:endParaRPr>
          </a:p>
          <a:p>
            <a:pPr lvl="1"/>
            <a:r>
              <a:rPr lang="en-US" dirty="0" smtClean="0">
                <a:solidFill>
                  <a:srgbClr val="C00000"/>
                </a:solidFill>
              </a:rPr>
              <a:t>Data </a:t>
            </a:r>
            <a:r>
              <a:rPr lang="en-US" dirty="0">
                <a:solidFill>
                  <a:srgbClr val="C00000"/>
                </a:solidFill>
              </a:rPr>
              <a:t>Available: </a:t>
            </a:r>
            <a:endParaRPr lang="en-US" dirty="0"/>
          </a:p>
          <a:p>
            <a:pPr lvl="2"/>
            <a:r>
              <a:rPr lang="en-US" dirty="0" smtClean="0">
                <a:solidFill>
                  <a:srgbClr val="002060"/>
                </a:solidFill>
              </a:rPr>
              <a:t>EPA has </a:t>
            </a:r>
            <a:r>
              <a:rPr lang="en-US" dirty="0">
                <a:solidFill>
                  <a:srgbClr val="002060"/>
                </a:solidFill>
              </a:rPr>
              <a:t>a monitoring program for the metrological and oceanographic parameters within the Egyptian harbors and ports</a:t>
            </a:r>
            <a:endParaRPr lang="en-US" dirty="0" smtClean="0">
              <a:solidFill>
                <a:srgbClr val="002060"/>
              </a:solidFill>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202382" y="1029852"/>
            <a:ext cx="895350" cy="89535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097732" y="1029852"/>
            <a:ext cx="895350" cy="8953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993082" y="1025236"/>
            <a:ext cx="895350" cy="89535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983682" y="1282411"/>
            <a:ext cx="895350" cy="381000"/>
          </a:xfrm>
          <a:prstGeom prst="rect">
            <a:avLst/>
          </a:prstGeom>
          <a:ln>
            <a:noFill/>
          </a:ln>
          <a:effectLst>
            <a:glow rad="139700">
              <a:schemeClr val="tx1">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37570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Data and Information </a:t>
            </a:r>
            <a:r>
              <a:rPr lang="en-US" dirty="0" smtClean="0"/>
              <a:t>Resources</a:t>
            </a:r>
            <a:endParaRPr lang="en-US" dirty="0"/>
          </a:p>
        </p:txBody>
      </p:sp>
      <p:sp>
        <p:nvSpPr>
          <p:cNvPr id="3" name="Content Placeholder 2"/>
          <p:cNvSpPr>
            <a:spLocks noGrp="1"/>
          </p:cNvSpPr>
          <p:nvPr>
            <p:ph idx="1"/>
          </p:nvPr>
        </p:nvSpPr>
        <p:spPr/>
        <p:txBody>
          <a:bodyPr anchor="t" anchorCtr="0"/>
          <a:lstStyle/>
          <a:p>
            <a:r>
              <a:rPr lang="en-US" b="1" dirty="0" smtClean="0">
                <a:solidFill>
                  <a:srgbClr val="002060"/>
                </a:solidFill>
                <a:latin typeface="Arial Narrow" panose="020B0606020202030204" pitchFamily="34" charset="0"/>
              </a:rPr>
              <a:t>Egyptian </a:t>
            </a:r>
            <a:r>
              <a:rPr lang="en-US" b="1" dirty="0">
                <a:solidFill>
                  <a:srgbClr val="002060"/>
                </a:solidFill>
                <a:latin typeface="Arial Narrow" panose="020B0606020202030204" pitchFamily="34" charset="0"/>
              </a:rPr>
              <a:t>Metrological Authority (EMA)    </a:t>
            </a:r>
            <a:endParaRPr lang="en-US" b="1" dirty="0" smtClean="0">
              <a:solidFill>
                <a:srgbClr val="002060"/>
              </a:solidFill>
              <a:latin typeface="Arial Narrow" panose="020B0606020202030204" pitchFamily="34" charset="0"/>
            </a:endParaRPr>
          </a:p>
          <a:p>
            <a:pPr lvl="1"/>
            <a:r>
              <a:rPr lang="en-US" dirty="0" smtClean="0">
                <a:solidFill>
                  <a:srgbClr val="C00000"/>
                </a:solidFill>
              </a:rPr>
              <a:t>Responsibility: </a:t>
            </a:r>
          </a:p>
          <a:p>
            <a:pPr lvl="2"/>
            <a:r>
              <a:rPr lang="en-US" dirty="0" smtClean="0">
                <a:solidFill>
                  <a:srgbClr val="002060"/>
                </a:solidFill>
              </a:rPr>
              <a:t>Responsible </a:t>
            </a:r>
            <a:r>
              <a:rPr lang="en-US" dirty="0">
                <a:solidFill>
                  <a:srgbClr val="002060"/>
                </a:solidFill>
              </a:rPr>
              <a:t>for providing the meteorological facilities and services for the Egyptian Authorities, international marine navigation and international air navigation </a:t>
            </a:r>
            <a:endParaRPr lang="en-US" dirty="0" smtClean="0">
              <a:solidFill>
                <a:srgbClr val="002060"/>
              </a:solidFill>
            </a:endParaRPr>
          </a:p>
          <a:p>
            <a:pPr lvl="1"/>
            <a:r>
              <a:rPr lang="en-US" dirty="0" smtClean="0">
                <a:solidFill>
                  <a:srgbClr val="C00000"/>
                </a:solidFill>
              </a:rPr>
              <a:t>Data </a:t>
            </a:r>
            <a:r>
              <a:rPr lang="en-US" dirty="0">
                <a:solidFill>
                  <a:srgbClr val="C00000"/>
                </a:solidFill>
              </a:rPr>
              <a:t>Available: </a:t>
            </a:r>
            <a:endParaRPr lang="en-US" dirty="0"/>
          </a:p>
          <a:p>
            <a:pPr lvl="2"/>
            <a:r>
              <a:rPr lang="en-US" dirty="0">
                <a:solidFill>
                  <a:srgbClr val="002060"/>
                </a:solidFill>
              </a:rPr>
              <a:t>EMA has a large database for the metrological data.</a:t>
            </a:r>
            <a:endParaRPr lang="en-US" dirty="0" smtClean="0">
              <a:solidFill>
                <a:srgbClr val="00206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03421" y="741110"/>
            <a:ext cx="1254753" cy="1440115"/>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cstate="print"/>
          <a:stretch>
            <a:fillRect/>
          </a:stretch>
        </p:blipFill>
        <p:spPr>
          <a:xfrm>
            <a:off x="5967413" y="3933825"/>
            <a:ext cx="2595468" cy="265080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cstate="print"/>
          <a:stretch>
            <a:fillRect/>
          </a:stretch>
        </p:blipFill>
        <p:spPr>
          <a:xfrm>
            <a:off x="2900362" y="3749097"/>
            <a:ext cx="3300413" cy="266265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cstate="print"/>
          <a:stretch>
            <a:fillRect/>
          </a:stretch>
        </p:blipFill>
        <p:spPr>
          <a:xfrm>
            <a:off x="214338" y="3917001"/>
            <a:ext cx="2961437" cy="2326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81737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Data and Information </a:t>
            </a:r>
            <a:r>
              <a:rPr lang="en-US" dirty="0" smtClean="0"/>
              <a:t>Resources</a:t>
            </a:r>
            <a:endParaRPr lang="en-US" dirty="0"/>
          </a:p>
        </p:txBody>
      </p:sp>
      <p:sp>
        <p:nvSpPr>
          <p:cNvPr id="3" name="Content Placeholder 2"/>
          <p:cNvSpPr>
            <a:spLocks noGrp="1"/>
          </p:cNvSpPr>
          <p:nvPr>
            <p:ph idx="1"/>
          </p:nvPr>
        </p:nvSpPr>
        <p:spPr>
          <a:xfrm>
            <a:off x="537376" y="1209964"/>
            <a:ext cx="8246406" cy="5324186"/>
          </a:xfrm>
        </p:spPr>
        <p:txBody>
          <a:bodyPr anchor="t" anchorCtr="0"/>
          <a:lstStyle/>
          <a:p>
            <a:r>
              <a:rPr lang="en-US" b="1" dirty="0" smtClean="0">
                <a:solidFill>
                  <a:srgbClr val="002060"/>
                </a:solidFill>
                <a:latin typeface="Arial Narrow" panose="020B0606020202030204" pitchFamily="34" charset="0"/>
              </a:rPr>
              <a:t>Data </a:t>
            </a:r>
            <a:r>
              <a:rPr lang="en-US" b="1" dirty="0">
                <a:solidFill>
                  <a:srgbClr val="002060"/>
                </a:solidFill>
                <a:latin typeface="Arial Narrow" panose="020B0606020202030204" pitchFamily="34" charset="0"/>
              </a:rPr>
              <a:t>Exchange Challenges    </a:t>
            </a:r>
            <a:endParaRPr lang="en-US" b="1" dirty="0" smtClean="0">
              <a:solidFill>
                <a:srgbClr val="002060"/>
              </a:solidFill>
              <a:latin typeface="Arial Narrow" panose="020B0606020202030204" pitchFamily="34" charset="0"/>
            </a:endParaRPr>
          </a:p>
          <a:p>
            <a:pPr lvl="1"/>
            <a:r>
              <a:rPr lang="en-US" dirty="0" smtClean="0">
                <a:solidFill>
                  <a:srgbClr val="C00000"/>
                </a:solidFill>
              </a:rPr>
              <a:t>The </a:t>
            </a:r>
            <a:r>
              <a:rPr lang="en-US" dirty="0">
                <a:solidFill>
                  <a:srgbClr val="C00000"/>
                </a:solidFill>
              </a:rPr>
              <a:t>national plan for data collection is not established yet. This situation causes many problems such as:</a:t>
            </a:r>
          </a:p>
          <a:p>
            <a:pPr lvl="2"/>
            <a:r>
              <a:rPr lang="en-US" dirty="0" smtClean="0">
                <a:solidFill>
                  <a:srgbClr val="002060"/>
                </a:solidFill>
              </a:rPr>
              <a:t>Lack </a:t>
            </a:r>
            <a:r>
              <a:rPr lang="en-US" dirty="0">
                <a:solidFill>
                  <a:srgbClr val="002060"/>
                </a:solidFill>
              </a:rPr>
              <a:t>in data collection standardization.</a:t>
            </a:r>
          </a:p>
          <a:p>
            <a:pPr lvl="2"/>
            <a:r>
              <a:rPr lang="en-US" dirty="0" smtClean="0">
                <a:solidFill>
                  <a:srgbClr val="002060"/>
                </a:solidFill>
              </a:rPr>
              <a:t>Lack </a:t>
            </a:r>
            <a:r>
              <a:rPr lang="en-US" dirty="0">
                <a:solidFill>
                  <a:srgbClr val="002060"/>
                </a:solidFill>
              </a:rPr>
              <a:t>in data exchange system.</a:t>
            </a:r>
          </a:p>
          <a:p>
            <a:pPr lvl="2"/>
            <a:r>
              <a:rPr lang="en-US" dirty="0" smtClean="0">
                <a:solidFill>
                  <a:srgbClr val="002060"/>
                </a:solidFill>
              </a:rPr>
              <a:t>Lack </a:t>
            </a:r>
            <a:r>
              <a:rPr lang="en-US" dirty="0">
                <a:solidFill>
                  <a:srgbClr val="002060"/>
                </a:solidFill>
              </a:rPr>
              <a:t>in information about the available data and its sources.</a:t>
            </a:r>
          </a:p>
          <a:p>
            <a:pPr lvl="2"/>
            <a:r>
              <a:rPr lang="en-US" dirty="0" smtClean="0">
                <a:solidFill>
                  <a:srgbClr val="002060"/>
                </a:solidFill>
              </a:rPr>
              <a:t>Duplication </a:t>
            </a:r>
            <a:r>
              <a:rPr lang="en-US" dirty="0">
                <a:solidFill>
                  <a:srgbClr val="002060"/>
                </a:solidFill>
              </a:rPr>
              <a:t>in collecting the same data which cause loss of money and time</a:t>
            </a:r>
            <a:r>
              <a:rPr lang="en-US" dirty="0" smtClean="0">
                <a:solidFill>
                  <a:srgbClr val="002060"/>
                </a:solidFill>
              </a:rPr>
              <a:t>.</a:t>
            </a:r>
          </a:p>
          <a:p>
            <a:pPr lvl="1"/>
            <a:r>
              <a:rPr lang="en-US" dirty="0">
                <a:solidFill>
                  <a:srgbClr val="C00000"/>
                </a:solidFill>
              </a:rPr>
              <a:t>To solve these problems, it is recommended to establish a Climate Data and Information Center (CDIC</a:t>
            </a:r>
            <a:r>
              <a:rPr lang="en-US" dirty="0" smtClean="0">
                <a:solidFill>
                  <a:srgbClr val="C00000"/>
                </a:solidFill>
              </a:rPr>
              <a:t>). </a:t>
            </a:r>
            <a:r>
              <a:rPr lang="en-US" dirty="0">
                <a:solidFill>
                  <a:srgbClr val="C00000"/>
                </a:solidFill>
              </a:rPr>
              <a:t>The objectives of this center </a:t>
            </a:r>
            <a:r>
              <a:rPr lang="en-US" dirty="0" smtClean="0">
                <a:solidFill>
                  <a:srgbClr val="C00000"/>
                </a:solidFill>
              </a:rPr>
              <a:t>are:</a:t>
            </a:r>
          </a:p>
          <a:p>
            <a:pPr lvl="2"/>
            <a:r>
              <a:rPr lang="en-US" dirty="0">
                <a:solidFill>
                  <a:srgbClr val="002060"/>
                </a:solidFill>
              </a:rPr>
              <a:t>Acquisition, processing, quality control, inventory, archival and dissemination of data and data products </a:t>
            </a:r>
          </a:p>
          <a:p>
            <a:pPr lvl="2"/>
            <a:r>
              <a:rPr lang="en-US" dirty="0">
                <a:solidFill>
                  <a:srgbClr val="002060"/>
                </a:solidFill>
              </a:rPr>
              <a:t>responsible for international climate data exchange. </a:t>
            </a:r>
          </a:p>
          <a:p>
            <a:pPr lvl="2"/>
            <a:r>
              <a:rPr lang="en-US" dirty="0">
                <a:solidFill>
                  <a:srgbClr val="002060"/>
                </a:solidFill>
              </a:rPr>
              <a:t>Providing data and information services in real-time</a:t>
            </a:r>
            <a:r>
              <a:rPr lang="en-US" dirty="0"/>
              <a:t>. </a:t>
            </a:r>
          </a:p>
        </p:txBody>
      </p:sp>
    </p:spTree>
    <p:extLst>
      <p:ext uri="{BB962C8B-B14F-4D97-AF65-F5344CB8AC3E}">
        <p14:creationId xmlns:p14="http://schemas.microsoft.com/office/powerpoint/2010/main" xmlns="" val="490999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950575" y="5034285"/>
            <a:ext cx="1906574" cy="1429930"/>
          </a:xfrm>
          <a:prstGeom prst="rect">
            <a:avLst/>
          </a:prstGeom>
          <a:ln>
            <a:noFill/>
          </a:ln>
          <a:effectLst>
            <a:outerShdw blurRad="292100" dist="139700" dir="2700000" algn="tl" rotWithShape="0">
              <a:srgbClr val="333333">
                <a:alpha val="65000"/>
              </a:srgbClr>
            </a:outerShdw>
          </a:effectLst>
        </p:spPr>
      </p:pic>
      <p:pic>
        <p:nvPicPr>
          <p:cNvPr id="34" name="Picture 3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7149" y="4825325"/>
            <a:ext cx="2466975" cy="18478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Autofit/>
          </a:bodyPr>
          <a:lstStyle/>
          <a:p>
            <a:r>
              <a:rPr lang="en-US" sz="2400" dirty="0" smtClean="0"/>
              <a:t>Available Facilities at Coastal Research Institute</a:t>
            </a:r>
            <a:endParaRPr lang="en-US" sz="2400" dirty="0"/>
          </a:p>
        </p:txBody>
      </p:sp>
      <p:sp>
        <p:nvSpPr>
          <p:cNvPr id="3" name="Content Placeholder 2"/>
          <p:cNvSpPr>
            <a:spLocks noGrp="1"/>
          </p:cNvSpPr>
          <p:nvPr>
            <p:ph idx="1"/>
          </p:nvPr>
        </p:nvSpPr>
        <p:spPr>
          <a:xfrm>
            <a:off x="537376" y="1209965"/>
            <a:ext cx="8246406" cy="3935242"/>
          </a:xfrm>
        </p:spPr>
        <p:txBody>
          <a:bodyPr/>
          <a:lstStyle/>
          <a:p>
            <a:r>
              <a:rPr lang="en-US" b="1" dirty="0" smtClean="0">
                <a:solidFill>
                  <a:srgbClr val="C00000"/>
                </a:solidFill>
              </a:rPr>
              <a:t>The Coastal Research Institute </a:t>
            </a:r>
            <a:r>
              <a:rPr lang="en-US" b="1" dirty="0">
                <a:solidFill>
                  <a:srgbClr val="C00000"/>
                </a:solidFill>
              </a:rPr>
              <a:t>hosts five well-equipped laboratories in </a:t>
            </a:r>
            <a:endParaRPr lang="en-US" b="1" dirty="0" smtClean="0">
              <a:solidFill>
                <a:srgbClr val="C00000"/>
              </a:solidFill>
            </a:endParaRPr>
          </a:p>
          <a:p>
            <a:pPr lvl="1"/>
            <a:r>
              <a:rPr lang="en-US" dirty="0" smtClean="0">
                <a:solidFill>
                  <a:srgbClr val="002060"/>
                </a:solidFill>
              </a:rPr>
              <a:t>Sedimentation</a:t>
            </a:r>
          </a:p>
          <a:p>
            <a:pPr lvl="1"/>
            <a:r>
              <a:rPr lang="en-US" dirty="0" smtClean="0">
                <a:solidFill>
                  <a:srgbClr val="002060"/>
                </a:solidFill>
              </a:rPr>
              <a:t>Oceanography</a:t>
            </a:r>
          </a:p>
          <a:p>
            <a:pPr lvl="1"/>
            <a:r>
              <a:rPr lang="en-US" dirty="0" smtClean="0">
                <a:solidFill>
                  <a:srgbClr val="002060"/>
                </a:solidFill>
              </a:rPr>
              <a:t>water quality</a:t>
            </a:r>
          </a:p>
          <a:p>
            <a:pPr lvl="1"/>
            <a:r>
              <a:rPr lang="en-US" dirty="0" smtClean="0">
                <a:solidFill>
                  <a:srgbClr val="002060"/>
                </a:solidFill>
              </a:rPr>
              <a:t>physical </a:t>
            </a:r>
            <a:r>
              <a:rPr lang="en-US" dirty="0">
                <a:solidFill>
                  <a:srgbClr val="002060"/>
                </a:solidFill>
              </a:rPr>
              <a:t>model </a:t>
            </a:r>
            <a:endParaRPr lang="en-US" dirty="0" smtClean="0">
              <a:solidFill>
                <a:srgbClr val="002060"/>
              </a:solidFill>
            </a:endParaRPr>
          </a:p>
          <a:p>
            <a:pPr lvl="1"/>
            <a:r>
              <a:rPr lang="en-US" dirty="0" smtClean="0">
                <a:solidFill>
                  <a:srgbClr val="002060"/>
                </a:solidFill>
              </a:rPr>
              <a:t>Database</a:t>
            </a:r>
          </a:p>
        </p:txBody>
      </p:sp>
      <p:pic>
        <p:nvPicPr>
          <p:cNvPr id="31" name="Picture 3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25067" y="2619198"/>
            <a:ext cx="3093156" cy="2062104"/>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332611" y="3724980"/>
            <a:ext cx="2975709" cy="1942042"/>
          </a:xfrm>
          <a:prstGeom prst="rect">
            <a:avLst/>
          </a:prstGeom>
          <a:ln>
            <a:noFill/>
          </a:ln>
          <a:effectLst>
            <a:outerShdw blurRad="292100" dist="139700" dir="2700000" algn="tl" rotWithShape="0">
              <a:srgbClr val="333333">
                <a:alpha val="65000"/>
              </a:srgbClr>
            </a:outerShdw>
          </a:effectLst>
        </p:spPr>
      </p:pic>
      <p:pic>
        <p:nvPicPr>
          <p:cNvPr id="33" name="Picture 3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10166" y="4825325"/>
            <a:ext cx="2508057" cy="18810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615260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main available </a:t>
            </a:r>
            <a:r>
              <a:rPr lang="en-US" sz="2000" dirty="0" err="1" smtClean="0"/>
              <a:t>equipments</a:t>
            </a:r>
            <a:r>
              <a:rPr lang="en-US" sz="2000" dirty="0" smtClean="0"/>
              <a:t> </a:t>
            </a:r>
            <a:r>
              <a:rPr lang="en-US" sz="2000" dirty="0"/>
              <a:t>at Coastal Research </a:t>
            </a:r>
            <a:r>
              <a:rPr lang="en-US" sz="2000" dirty="0" smtClean="0"/>
              <a:t>Institute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84860336"/>
              </p:ext>
            </p:extLst>
          </p:nvPr>
        </p:nvGraphicFramePr>
        <p:xfrm>
          <a:off x="259645" y="1006473"/>
          <a:ext cx="8681154" cy="563774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40165"/>
                <a:gridCol w="1639996"/>
                <a:gridCol w="1461901"/>
                <a:gridCol w="1426245"/>
                <a:gridCol w="879519"/>
                <a:gridCol w="1271735"/>
                <a:gridCol w="761593"/>
              </a:tblGrid>
              <a:tr h="488952">
                <a:tc>
                  <a:txBody>
                    <a:bodyPr/>
                    <a:lstStyle/>
                    <a:p>
                      <a:pPr algn="ctr" rtl="0">
                        <a:spcAft>
                          <a:spcPts val="0"/>
                        </a:spcAft>
                      </a:pPr>
                      <a:r>
                        <a:rPr lang="en-US" sz="1200" b="1" dirty="0">
                          <a:effectLst/>
                          <a:latin typeface="Times New Roman" panose="02020603050405020304" pitchFamily="18" charset="0"/>
                          <a:ea typeface="Calibri" panose="020F0502020204030204" pitchFamily="34" charset="0"/>
                        </a:rPr>
                        <a:t>Instrument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0">
                        <a:spcAft>
                          <a:spcPts val="0"/>
                        </a:spcAft>
                      </a:pPr>
                      <a:r>
                        <a:rPr lang="en-US" sz="1200" b="1" dirty="0">
                          <a:effectLst/>
                          <a:latin typeface="Times New Roman" panose="02020603050405020304" pitchFamily="18" charset="0"/>
                          <a:ea typeface="Calibri" panose="020F0502020204030204" pitchFamily="34" charset="0"/>
                        </a:rPr>
                        <a:t>Description</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0">
                        <a:spcAft>
                          <a:spcPts val="0"/>
                        </a:spcAft>
                      </a:pPr>
                      <a:r>
                        <a:rPr lang="en-US" sz="1200" b="1" dirty="0">
                          <a:effectLst/>
                          <a:latin typeface="Times New Roman" panose="02020603050405020304" pitchFamily="18" charset="0"/>
                          <a:ea typeface="Calibri" panose="020F0502020204030204" pitchFamily="34" charset="0"/>
                        </a:rPr>
                        <a:t>Efficiency</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0">
                        <a:spcAft>
                          <a:spcPts val="0"/>
                        </a:spcAft>
                      </a:pPr>
                      <a:r>
                        <a:rPr lang="en-US" sz="1200" b="1" dirty="0">
                          <a:effectLst/>
                          <a:latin typeface="Times New Roman" panose="02020603050405020304" pitchFamily="18" charset="0"/>
                          <a:ea typeface="Calibri" panose="020F0502020204030204" pitchFamily="34" charset="0"/>
                        </a:rPr>
                        <a:t>Operation Cost/ Unit /Year (L.E)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0">
                        <a:spcAft>
                          <a:spcPts val="0"/>
                        </a:spcAft>
                      </a:pPr>
                      <a:r>
                        <a:rPr lang="en-US" sz="1200" b="1" dirty="0">
                          <a:effectLst/>
                          <a:latin typeface="Times New Roman" panose="02020603050405020304" pitchFamily="18" charset="0"/>
                          <a:ea typeface="Calibri" panose="020F0502020204030204" pitchFamily="34" charset="0"/>
                        </a:rPr>
                        <a:t>Repairing Cost/ Unit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0">
                        <a:spcAft>
                          <a:spcPts val="0"/>
                        </a:spcAft>
                      </a:pPr>
                      <a:r>
                        <a:rPr lang="en-US" sz="1200" b="1" dirty="0">
                          <a:effectLst/>
                          <a:latin typeface="Times New Roman" panose="02020603050405020304" pitchFamily="18" charset="0"/>
                          <a:ea typeface="Calibri" panose="020F0502020204030204" pitchFamily="34" charset="0"/>
                        </a:rPr>
                        <a:t>Insurance Cost/ Unit (L.E)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0">
                        <a:spcAft>
                          <a:spcPts val="0"/>
                        </a:spcAft>
                      </a:pPr>
                      <a:r>
                        <a:rPr lang="en-US" sz="1200" b="1" dirty="0">
                          <a:effectLst/>
                          <a:latin typeface="Times New Roman" panose="02020603050405020304" pitchFamily="18" charset="0"/>
                          <a:ea typeface="Calibri" panose="020F0502020204030204" pitchFamily="34" charset="0"/>
                        </a:rPr>
                        <a:t>Units Numbers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530507">
                <a:tc>
                  <a:txBody>
                    <a:bodyPr/>
                    <a:lstStyle/>
                    <a:p>
                      <a:pPr algn="l" rtl="0">
                        <a:spcAft>
                          <a:spcPts val="0"/>
                        </a:spcAft>
                      </a:pPr>
                      <a:r>
                        <a:rPr lang="en-US" sz="1200" b="1" dirty="0">
                          <a:effectLst/>
                          <a:latin typeface="Times New Roman" panose="02020603050405020304" pitchFamily="18" charset="0"/>
                          <a:ea typeface="Calibri" panose="020F0502020204030204" pitchFamily="34" charset="0"/>
                        </a:rPr>
                        <a:t>Mari graph</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l" rtl="0">
                        <a:spcAft>
                          <a:spcPts val="0"/>
                        </a:spcAft>
                      </a:pPr>
                      <a:r>
                        <a:rPr lang="en-US" sz="1200" dirty="0">
                          <a:effectLst/>
                          <a:latin typeface="Times New Roman" panose="02020603050405020304" pitchFamily="18" charset="0"/>
                          <a:ea typeface="Calibri" panose="020F0502020204030204" pitchFamily="34" charset="0"/>
                        </a:rPr>
                        <a:t>Measuring sea Level</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Very old and using drawing Chart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200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150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6</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564445">
                <a:tc>
                  <a:txBody>
                    <a:bodyPr/>
                    <a:lstStyle/>
                    <a:p>
                      <a:pPr algn="l" rtl="0">
                        <a:spcAft>
                          <a:spcPts val="0"/>
                        </a:spcAft>
                      </a:pPr>
                      <a:r>
                        <a:rPr lang="en-US" sz="1200" b="1" dirty="0" err="1">
                          <a:effectLst/>
                          <a:latin typeface="Times New Roman" panose="02020603050405020304" pitchFamily="18" charset="0"/>
                          <a:ea typeface="Calibri" panose="020F0502020204030204" pitchFamily="34" charset="0"/>
                        </a:rPr>
                        <a:t>Andera</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l" rtl="0">
                        <a:spcAft>
                          <a:spcPts val="0"/>
                        </a:spcAft>
                      </a:pPr>
                      <a:r>
                        <a:rPr lang="en-US" sz="1200" dirty="0">
                          <a:effectLst/>
                          <a:latin typeface="Times New Roman" panose="02020603050405020304" pitchFamily="18" charset="0"/>
                          <a:ea typeface="Calibri" panose="020F0502020204030204" pitchFamily="34" charset="0"/>
                        </a:rPr>
                        <a:t>Direct reading  Current Speed and Direction</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smtClean="0">
                          <a:effectLst/>
                          <a:latin typeface="Times New Roman" panose="02020603050405020304" pitchFamily="18" charset="0"/>
                          <a:ea typeface="Calibri" panose="020F0502020204030204" pitchFamily="34" charset="0"/>
                        </a:rPr>
                        <a:t>Working </a:t>
                      </a:r>
                      <a:r>
                        <a:rPr lang="en-US" sz="1200" dirty="0">
                          <a:effectLst/>
                          <a:latin typeface="Times New Roman" panose="02020603050405020304" pitchFamily="18" charset="0"/>
                          <a:ea typeface="Calibri" panose="020F0502020204030204" pitchFamily="34" charset="0"/>
                        </a:rPr>
                        <a:t>Good</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300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100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4</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496711">
                <a:tc>
                  <a:txBody>
                    <a:bodyPr/>
                    <a:lstStyle/>
                    <a:p>
                      <a:pPr algn="l" rtl="0">
                        <a:spcAft>
                          <a:spcPts val="0"/>
                        </a:spcAft>
                      </a:pPr>
                      <a:r>
                        <a:rPr lang="en-US" sz="1200" b="1" dirty="0">
                          <a:effectLst/>
                          <a:latin typeface="Times New Roman" panose="02020603050405020304" pitchFamily="18" charset="0"/>
                          <a:ea typeface="Calibri" panose="020F0502020204030204" pitchFamily="34" charset="0"/>
                        </a:rPr>
                        <a:t>Current Meter (CM2, SM2)</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l" rtl="0">
                        <a:spcAft>
                          <a:spcPts val="0"/>
                        </a:spcAft>
                      </a:pPr>
                      <a:r>
                        <a:rPr lang="en-US" sz="1200" dirty="0">
                          <a:effectLst/>
                          <a:latin typeface="Times New Roman" panose="02020603050405020304" pitchFamily="18" charset="0"/>
                          <a:ea typeface="Calibri" panose="020F0502020204030204" pitchFamily="34" charset="0"/>
                        </a:rPr>
                        <a:t>Direct reading Current Speed and Direction</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Working Good</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60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150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3</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519289">
                <a:tc>
                  <a:txBody>
                    <a:bodyPr/>
                    <a:lstStyle/>
                    <a:p>
                      <a:pPr algn="l" rtl="0">
                        <a:spcAft>
                          <a:spcPts val="0"/>
                        </a:spcAft>
                      </a:pPr>
                      <a:r>
                        <a:rPr lang="en-US" sz="1200" b="1" dirty="0">
                          <a:effectLst/>
                          <a:latin typeface="Times New Roman" panose="02020603050405020304" pitchFamily="18" charset="0"/>
                          <a:ea typeface="Calibri" panose="020F0502020204030204" pitchFamily="34" charset="0"/>
                        </a:rPr>
                        <a:t>Wind Station</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l" rtl="0">
                        <a:spcAft>
                          <a:spcPts val="0"/>
                        </a:spcAft>
                      </a:pPr>
                      <a:r>
                        <a:rPr lang="en-US" sz="1200" dirty="0">
                          <a:effectLst/>
                          <a:latin typeface="Times New Roman" panose="02020603050405020304" pitchFamily="18" charset="0"/>
                          <a:ea typeface="Calibri" panose="020F0502020204030204" pitchFamily="34" charset="0"/>
                        </a:rPr>
                        <a:t>Measuring Wind Speed and Direction</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Working Good</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300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200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2</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496711">
                <a:tc>
                  <a:txBody>
                    <a:bodyPr/>
                    <a:lstStyle/>
                    <a:p>
                      <a:pPr algn="l" rtl="0">
                        <a:spcAft>
                          <a:spcPts val="0"/>
                        </a:spcAft>
                      </a:pPr>
                      <a:r>
                        <a:rPr lang="en-US" sz="1200" b="1" dirty="0">
                          <a:effectLst/>
                          <a:latin typeface="Times New Roman" panose="02020603050405020304" pitchFamily="18" charset="0"/>
                          <a:ea typeface="Calibri" panose="020F0502020204030204" pitchFamily="34" charset="0"/>
                        </a:rPr>
                        <a:t>S4DW</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l" rtl="0">
                        <a:spcAft>
                          <a:spcPts val="0"/>
                        </a:spcAft>
                      </a:pPr>
                      <a:r>
                        <a:rPr lang="en-US" sz="1200" dirty="0">
                          <a:effectLst/>
                          <a:latin typeface="Times New Roman" panose="02020603050405020304" pitchFamily="18" charset="0"/>
                          <a:ea typeface="Calibri" panose="020F0502020204030204" pitchFamily="34" charset="0"/>
                        </a:rPr>
                        <a:t>Measuring Wave Characteristics.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Not working and need maintain-</a:t>
                      </a:r>
                      <a:r>
                        <a:rPr lang="en-US" sz="1200" dirty="0" err="1">
                          <a:effectLst/>
                          <a:latin typeface="Times New Roman" panose="02020603050405020304" pitchFamily="18" charset="0"/>
                          <a:ea typeface="Calibri" panose="020F0502020204030204" pitchFamily="34" charset="0"/>
                        </a:rPr>
                        <a:t>nce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20000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5000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20000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4</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519289">
                <a:tc>
                  <a:txBody>
                    <a:bodyPr/>
                    <a:lstStyle/>
                    <a:p>
                      <a:pPr algn="l" rtl="0">
                        <a:spcAft>
                          <a:spcPts val="0"/>
                        </a:spcAft>
                      </a:pPr>
                      <a:r>
                        <a:rPr lang="en-US" sz="1200" b="1" dirty="0">
                          <a:effectLst/>
                          <a:latin typeface="Times New Roman" panose="02020603050405020304" pitchFamily="18" charset="0"/>
                          <a:ea typeface="Calibri" panose="020F0502020204030204" pitchFamily="34" charset="0"/>
                        </a:rPr>
                        <a:t>Wave Rider</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l" rtl="0">
                        <a:spcAft>
                          <a:spcPts val="0"/>
                        </a:spcAft>
                      </a:pPr>
                      <a:r>
                        <a:rPr lang="en-US" sz="1200" dirty="0">
                          <a:effectLst/>
                          <a:latin typeface="Times New Roman" panose="02020603050405020304" pitchFamily="18" charset="0"/>
                          <a:ea typeface="Calibri" panose="020F0502020204030204" pitchFamily="34" charset="0"/>
                        </a:rPr>
                        <a:t>Measuring Wave Characteristics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Not working and need maintain-</a:t>
                      </a:r>
                      <a:r>
                        <a:rPr lang="en-US" sz="1200" dirty="0" err="1">
                          <a:effectLst/>
                          <a:latin typeface="Times New Roman" panose="02020603050405020304" pitchFamily="18" charset="0"/>
                          <a:ea typeface="Calibri" panose="020F0502020204030204" pitchFamily="34" charset="0"/>
                        </a:rPr>
                        <a:t>nce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20000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10000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20000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370840">
                <a:tc>
                  <a:txBody>
                    <a:bodyPr/>
                    <a:lstStyle/>
                    <a:p>
                      <a:pPr algn="l" rtl="0">
                        <a:spcAft>
                          <a:spcPts val="0"/>
                        </a:spcAft>
                      </a:pPr>
                      <a:r>
                        <a:rPr lang="en-US" sz="1200" b="1" dirty="0">
                          <a:effectLst/>
                          <a:latin typeface="Times New Roman" panose="02020603050405020304" pitchFamily="18" charset="0"/>
                          <a:ea typeface="Calibri" panose="020F0502020204030204" pitchFamily="34" charset="0"/>
                        </a:rPr>
                        <a:t>Marine System (Computer, DGPX , Echo Sounder, Outboard Motor and Rubber Boat))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l" rtl="0">
                        <a:spcAft>
                          <a:spcPts val="0"/>
                        </a:spcAft>
                      </a:pPr>
                      <a:r>
                        <a:rPr lang="en-US" sz="1200" dirty="0">
                          <a:effectLst/>
                          <a:latin typeface="Times New Roman" panose="02020603050405020304" pitchFamily="18" charset="0"/>
                          <a:ea typeface="Calibri" panose="020F0502020204030204" pitchFamily="34" charset="0"/>
                        </a:rPr>
                        <a:t>Marine Survey</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Working Good</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5000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3000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5</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370840">
                <a:tc>
                  <a:txBody>
                    <a:bodyPr/>
                    <a:lstStyle/>
                    <a:p>
                      <a:pPr algn="l" rtl="0">
                        <a:spcAft>
                          <a:spcPts val="0"/>
                        </a:spcAft>
                      </a:pPr>
                      <a:r>
                        <a:rPr lang="en-US" sz="1200" b="1" dirty="0">
                          <a:effectLst/>
                          <a:latin typeface="Times New Roman" panose="02020603050405020304" pitchFamily="18" charset="0"/>
                          <a:ea typeface="Calibri" panose="020F0502020204030204" pitchFamily="34" charset="0"/>
                        </a:rPr>
                        <a:t>Total Station</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l" rtl="0">
                        <a:spcAft>
                          <a:spcPts val="0"/>
                        </a:spcAft>
                      </a:pPr>
                      <a:r>
                        <a:rPr lang="en-US" sz="1200" dirty="0">
                          <a:effectLst/>
                          <a:latin typeface="Times New Roman" panose="02020603050405020304" pitchFamily="18" charset="0"/>
                          <a:ea typeface="Calibri" panose="020F0502020204030204" pitchFamily="34" charset="0"/>
                        </a:rPr>
                        <a:t>Land Survey</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a:effectLst/>
                          <a:latin typeface="Times New Roman" panose="02020603050405020304" pitchFamily="18" charset="0"/>
                          <a:ea typeface="Calibri" panose="020F0502020204030204" pitchFamily="34" charset="0"/>
                        </a:rPr>
                        <a:t>Working Good</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2000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1500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2</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370840">
                <a:tc>
                  <a:txBody>
                    <a:bodyPr/>
                    <a:lstStyle/>
                    <a:p>
                      <a:pPr algn="l" rtl="0">
                        <a:spcAft>
                          <a:spcPts val="0"/>
                        </a:spcAft>
                      </a:pPr>
                      <a:r>
                        <a:rPr lang="en-US" sz="1200" b="1" dirty="0">
                          <a:effectLst/>
                          <a:latin typeface="Times New Roman" panose="02020603050405020304" pitchFamily="18" charset="0"/>
                          <a:ea typeface="Calibri" panose="020F0502020204030204" pitchFamily="34" charset="0"/>
                        </a:rPr>
                        <a:t>Precise Leveling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l" rtl="0">
                        <a:spcAft>
                          <a:spcPts val="0"/>
                        </a:spcAft>
                      </a:pPr>
                      <a:r>
                        <a:rPr lang="en-US" sz="1200" dirty="0">
                          <a:effectLst/>
                          <a:latin typeface="Times New Roman" panose="02020603050405020304" pitchFamily="18" charset="0"/>
                          <a:ea typeface="Calibri" panose="020F0502020204030204" pitchFamily="34" charset="0"/>
                        </a:rPr>
                        <a:t>Measuring Land Level</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Working Good</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200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200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a:spcAft>
                          <a:spcPts val="0"/>
                        </a:spcAft>
                      </a:pPr>
                      <a:r>
                        <a:rPr lang="en-US" sz="1200" dirty="0">
                          <a:effectLst/>
                          <a:latin typeface="Times New Roman" panose="02020603050405020304" pitchFamily="18" charset="0"/>
                          <a:ea typeface="Calibri" panose="020F0502020204030204" pitchFamily="34" charset="0"/>
                        </a:rPr>
                        <a:t>5</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bl>
          </a:graphicData>
        </a:graphic>
      </p:graphicFrame>
    </p:spTree>
    <p:extLst>
      <p:ext uri="{BB962C8B-B14F-4D97-AF65-F5344CB8AC3E}">
        <p14:creationId xmlns:p14="http://schemas.microsoft.com/office/powerpoint/2010/main" xmlns="" val="2162526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Coastal </a:t>
            </a:r>
            <a:r>
              <a:rPr lang="en-US" dirty="0"/>
              <a:t>Observation Instruments</a:t>
            </a:r>
          </a:p>
        </p:txBody>
      </p:sp>
      <p:sp>
        <p:nvSpPr>
          <p:cNvPr id="3" name="Content Placeholder 2"/>
          <p:cNvSpPr>
            <a:spLocks noGrp="1"/>
          </p:cNvSpPr>
          <p:nvPr>
            <p:ph idx="1"/>
          </p:nvPr>
        </p:nvSpPr>
        <p:spPr/>
        <p:txBody>
          <a:bodyPr/>
          <a:lstStyle/>
          <a:p>
            <a:r>
              <a:rPr lang="en-US" b="1" dirty="0">
                <a:solidFill>
                  <a:srgbClr val="C00000"/>
                </a:solidFill>
              </a:rPr>
              <a:t>In order </a:t>
            </a:r>
            <a:r>
              <a:rPr lang="en-US" b="1" dirty="0" smtClean="0">
                <a:solidFill>
                  <a:srgbClr val="C00000"/>
                </a:solidFill>
              </a:rPr>
              <a:t>to </a:t>
            </a:r>
            <a:r>
              <a:rPr lang="en-US" b="1" dirty="0">
                <a:solidFill>
                  <a:srgbClr val="C00000"/>
                </a:solidFill>
              </a:rPr>
              <a:t>define Coastal Observation </a:t>
            </a:r>
            <a:r>
              <a:rPr lang="en-US" b="1" dirty="0" smtClean="0">
                <a:solidFill>
                  <a:srgbClr val="C00000"/>
                </a:solidFill>
              </a:rPr>
              <a:t>Instruments the following issues must be considered:</a:t>
            </a:r>
            <a:endParaRPr lang="en-US" b="1" dirty="0">
              <a:solidFill>
                <a:srgbClr val="C00000"/>
              </a:solidFill>
            </a:endParaRPr>
          </a:p>
          <a:p>
            <a:pPr lvl="1">
              <a:spcAft>
                <a:spcPts val="1800"/>
              </a:spcAft>
            </a:pPr>
            <a:r>
              <a:rPr lang="en-US" dirty="0" smtClean="0">
                <a:solidFill>
                  <a:srgbClr val="002060"/>
                </a:solidFill>
              </a:rPr>
              <a:t>Climate </a:t>
            </a:r>
            <a:r>
              <a:rPr lang="en-US" dirty="0">
                <a:solidFill>
                  <a:srgbClr val="002060"/>
                </a:solidFill>
              </a:rPr>
              <a:t>data needs are different </a:t>
            </a:r>
            <a:r>
              <a:rPr lang="en-US" dirty="0" smtClean="0">
                <a:solidFill>
                  <a:srgbClr val="002060"/>
                </a:solidFill>
              </a:rPr>
              <a:t>to those data </a:t>
            </a:r>
            <a:r>
              <a:rPr lang="en-US" dirty="0">
                <a:solidFill>
                  <a:srgbClr val="002060"/>
                </a:solidFill>
              </a:rPr>
              <a:t>needs that support other activities of national coastal observation services. </a:t>
            </a:r>
          </a:p>
          <a:p>
            <a:pPr lvl="1">
              <a:spcAft>
                <a:spcPts val="1800"/>
              </a:spcAft>
            </a:pPr>
            <a:r>
              <a:rPr lang="en-US" dirty="0" smtClean="0">
                <a:solidFill>
                  <a:srgbClr val="002060"/>
                </a:solidFill>
              </a:rPr>
              <a:t>Its important to maintain </a:t>
            </a:r>
            <a:r>
              <a:rPr lang="en-US" dirty="0">
                <a:solidFill>
                  <a:srgbClr val="002060"/>
                </a:solidFill>
              </a:rPr>
              <a:t>data quality, security, homogeneity and continuity in long-term that are essential for detecting and monitoring climate change</a:t>
            </a:r>
            <a:r>
              <a:rPr lang="en-US" dirty="0" smtClean="0">
                <a:solidFill>
                  <a:srgbClr val="002060"/>
                </a:solidFill>
              </a:rPr>
              <a:t>.</a:t>
            </a:r>
            <a:endParaRPr lang="en-US" dirty="0">
              <a:solidFill>
                <a:srgbClr val="002060"/>
              </a:solidFill>
            </a:endParaRPr>
          </a:p>
          <a:p>
            <a:pPr lvl="1">
              <a:spcAft>
                <a:spcPts val="1800"/>
              </a:spcAft>
            </a:pPr>
            <a:r>
              <a:rPr lang="en-US" dirty="0">
                <a:solidFill>
                  <a:srgbClr val="002060"/>
                </a:solidFill>
              </a:rPr>
              <a:t>The issues of data rescue and quality control are two particularly relevant issues in this regard. </a:t>
            </a:r>
            <a:endParaRPr lang="en-US" dirty="0" smtClean="0">
              <a:solidFill>
                <a:srgbClr val="002060"/>
              </a:solidFill>
            </a:endParaRPr>
          </a:p>
          <a:p>
            <a:pPr lvl="1">
              <a:spcAft>
                <a:spcPts val="1800"/>
              </a:spcAft>
            </a:pPr>
            <a:r>
              <a:rPr lang="en-US" dirty="0">
                <a:solidFill>
                  <a:srgbClr val="002060"/>
                </a:solidFill>
              </a:rPr>
              <a:t>Expanding ocean and atmosphere observations scope and scale is essential to improved understanding, modeling and predicting of the ocean and </a:t>
            </a:r>
            <a:r>
              <a:rPr lang="en-US" dirty="0" smtClean="0">
                <a:solidFill>
                  <a:srgbClr val="002060"/>
                </a:solidFill>
              </a:rPr>
              <a:t>climate</a:t>
            </a:r>
            <a:endParaRPr lang="en-US" dirty="0">
              <a:solidFill>
                <a:srgbClr val="002060"/>
              </a:solidFill>
            </a:endParaRPr>
          </a:p>
        </p:txBody>
      </p:sp>
    </p:spTree>
    <p:extLst>
      <p:ext uri="{BB962C8B-B14F-4D97-AF65-F5344CB8AC3E}">
        <p14:creationId xmlns:p14="http://schemas.microsoft.com/office/powerpoint/2010/main" xmlns="" val="3521115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55249"/>
            <a:ext cx="8250382" cy="574963"/>
          </a:xfrm>
        </p:spPr>
        <p:txBody>
          <a:bodyPr>
            <a:normAutofit fontScale="90000"/>
          </a:bodyPr>
          <a:lstStyle/>
          <a:p>
            <a:r>
              <a:rPr lang="en-US" dirty="0" smtClean="0"/>
              <a:t>outlines</a:t>
            </a:r>
            <a:endParaRPr lang="en-US" dirty="0"/>
          </a:p>
        </p:txBody>
      </p:sp>
      <p:sp>
        <p:nvSpPr>
          <p:cNvPr id="3" name="Content Placeholder 2"/>
          <p:cNvSpPr>
            <a:spLocks noGrp="1"/>
          </p:cNvSpPr>
          <p:nvPr>
            <p:ph idx="1"/>
          </p:nvPr>
        </p:nvSpPr>
        <p:spPr>
          <a:xfrm>
            <a:off x="537376" y="1624084"/>
            <a:ext cx="8246406" cy="4332987"/>
          </a:xfrm>
        </p:spPr>
        <p:txBody>
          <a:bodyPr/>
          <a:lstStyle/>
          <a:p>
            <a:r>
              <a:rPr lang="en-US" sz="2400" dirty="0" smtClean="0">
                <a:solidFill>
                  <a:srgbClr val="002060"/>
                </a:solidFill>
              </a:rPr>
              <a:t>Why the observation system</a:t>
            </a:r>
          </a:p>
          <a:p>
            <a:r>
              <a:rPr lang="en-US" sz="2400" dirty="0" smtClean="0">
                <a:solidFill>
                  <a:srgbClr val="002060"/>
                </a:solidFill>
              </a:rPr>
              <a:t>Coastal Data and Observation Resources</a:t>
            </a:r>
          </a:p>
          <a:p>
            <a:r>
              <a:rPr lang="en-US" sz="2400" dirty="0" smtClean="0">
                <a:solidFill>
                  <a:srgbClr val="002060"/>
                </a:solidFill>
              </a:rPr>
              <a:t>Facilities of </a:t>
            </a:r>
            <a:r>
              <a:rPr lang="en-US" sz="2400" dirty="0" err="1" smtClean="0">
                <a:solidFill>
                  <a:srgbClr val="002060"/>
                </a:solidFill>
              </a:rPr>
              <a:t>CoRI</a:t>
            </a:r>
            <a:endParaRPr lang="en-US" sz="2400" dirty="0" smtClean="0">
              <a:solidFill>
                <a:srgbClr val="002060"/>
              </a:solidFill>
            </a:endParaRPr>
          </a:p>
          <a:p>
            <a:r>
              <a:rPr lang="en-US" sz="2400" dirty="0" smtClean="0">
                <a:solidFill>
                  <a:srgbClr val="002060"/>
                </a:solidFill>
              </a:rPr>
              <a:t>Coastal Observation Instruments</a:t>
            </a:r>
          </a:p>
          <a:p>
            <a:r>
              <a:rPr lang="en-US" sz="2400" dirty="0" smtClean="0">
                <a:solidFill>
                  <a:srgbClr val="002060"/>
                </a:solidFill>
              </a:rPr>
              <a:t>Data Requirements and Strategic Monitoring</a:t>
            </a:r>
          </a:p>
          <a:p>
            <a:r>
              <a:rPr lang="en-US" sz="2400" dirty="0" smtClean="0">
                <a:solidFill>
                  <a:srgbClr val="002060"/>
                </a:solidFill>
              </a:rPr>
              <a:t>Way Forward </a:t>
            </a:r>
            <a:endParaRPr lang="en-US" sz="2400" dirty="0">
              <a:solidFill>
                <a:srgbClr val="002060"/>
              </a:solidFill>
            </a:endParaRPr>
          </a:p>
        </p:txBody>
      </p:sp>
    </p:spTree>
    <p:extLst>
      <p:ext uri="{BB962C8B-B14F-4D97-AF65-F5344CB8AC3E}">
        <p14:creationId xmlns:p14="http://schemas.microsoft.com/office/powerpoint/2010/main" xmlns="" val="3513763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Coastal </a:t>
            </a:r>
            <a:r>
              <a:rPr lang="en-US" dirty="0"/>
              <a:t>Observation Instruments</a:t>
            </a:r>
          </a:p>
        </p:txBody>
      </p:sp>
      <p:sp>
        <p:nvSpPr>
          <p:cNvPr id="3" name="Content Placeholder 2"/>
          <p:cNvSpPr>
            <a:spLocks noGrp="1"/>
          </p:cNvSpPr>
          <p:nvPr>
            <p:ph idx="1"/>
          </p:nvPr>
        </p:nvSpPr>
        <p:spPr/>
        <p:txBody>
          <a:bodyPr/>
          <a:lstStyle/>
          <a:p>
            <a:r>
              <a:rPr lang="en-US" b="1" dirty="0">
                <a:solidFill>
                  <a:srgbClr val="C00000"/>
                </a:solidFill>
              </a:rPr>
              <a:t>To </a:t>
            </a:r>
            <a:r>
              <a:rPr lang="en-US" b="1" dirty="0" smtClean="0">
                <a:solidFill>
                  <a:srgbClr val="C00000"/>
                </a:solidFill>
              </a:rPr>
              <a:t>consider such issues, the </a:t>
            </a:r>
            <a:r>
              <a:rPr lang="en-US" b="1" dirty="0">
                <a:solidFill>
                  <a:srgbClr val="C00000"/>
                </a:solidFill>
              </a:rPr>
              <a:t>following </a:t>
            </a:r>
            <a:r>
              <a:rPr lang="en-US" b="1" dirty="0" err="1" smtClean="0">
                <a:solidFill>
                  <a:srgbClr val="C00000"/>
                </a:solidFill>
              </a:rPr>
              <a:t>equipments</a:t>
            </a:r>
            <a:r>
              <a:rPr lang="en-US" b="1" dirty="0" smtClean="0">
                <a:solidFill>
                  <a:srgbClr val="C00000"/>
                </a:solidFill>
              </a:rPr>
              <a:t> </a:t>
            </a:r>
            <a:r>
              <a:rPr lang="en-US" b="1" dirty="0">
                <a:solidFill>
                  <a:srgbClr val="C00000"/>
                </a:solidFill>
              </a:rPr>
              <a:t>are required:</a:t>
            </a:r>
          </a:p>
          <a:p>
            <a:pPr marL="457200" indent="-457200">
              <a:buFont typeface="+mj-lt"/>
              <a:buAutoNum type="alphaUcPeriod"/>
            </a:pPr>
            <a:r>
              <a:rPr lang="en-US" b="1" dirty="0" smtClean="0">
                <a:solidFill>
                  <a:srgbClr val="002060"/>
                </a:solidFill>
                <a:latin typeface="Arial Narrow" panose="020B0606020202030204" pitchFamily="34" charset="0"/>
              </a:rPr>
              <a:t>Oceanographic </a:t>
            </a:r>
            <a:r>
              <a:rPr lang="en-US" b="1" dirty="0">
                <a:solidFill>
                  <a:srgbClr val="002060"/>
                </a:solidFill>
                <a:latin typeface="Arial Narrow" panose="020B0606020202030204" pitchFamily="34" charset="0"/>
              </a:rPr>
              <a:t>and Metrological data Acquisition Buoys (3 stations)</a:t>
            </a:r>
          </a:p>
          <a:p>
            <a:pPr lvl="1"/>
            <a:r>
              <a:rPr lang="en-US" dirty="0" smtClean="0">
                <a:solidFill>
                  <a:srgbClr val="002060"/>
                </a:solidFill>
              </a:rPr>
              <a:t>Water </a:t>
            </a:r>
            <a:r>
              <a:rPr lang="en-US" dirty="0">
                <a:solidFill>
                  <a:srgbClr val="002060"/>
                </a:solidFill>
              </a:rPr>
              <a:t>Temperature </a:t>
            </a:r>
          </a:p>
          <a:p>
            <a:pPr lvl="1"/>
            <a:r>
              <a:rPr lang="en-US" dirty="0" smtClean="0">
                <a:solidFill>
                  <a:srgbClr val="002060"/>
                </a:solidFill>
              </a:rPr>
              <a:t>Wave </a:t>
            </a:r>
            <a:r>
              <a:rPr lang="en-US" dirty="0">
                <a:solidFill>
                  <a:srgbClr val="002060"/>
                </a:solidFill>
              </a:rPr>
              <a:t>Height and Direction</a:t>
            </a:r>
          </a:p>
          <a:p>
            <a:pPr lvl="1"/>
            <a:r>
              <a:rPr lang="en-US" dirty="0" smtClean="0">
                <a:solidFill>
                  <a:srgbClr val="002060"/>
                </a:solidFill>
              </a:rPr>
              <a:t>Current </a:t>
            </a:r>
            <a:r>
              <a:rPr lang="en-US" dirty="0">
                <a:solidFill>
                  <a:srgbClr val="002060"/>
                </a:solidFill>
              </a:rPr>
              <a:t>Speed and Direction</a:t>
            </a:r>
          </a:p>
          <a:p>
            <a:pPr lvl="1"/>
            <a:r>
              <a:rPr lang="en-US" dirty="0" smtClean="0">
                <a:solidFill>
                  <a:srgbClr val="002060"/>
                </a:solidFill>
              </a:rPr>
              <a:t>Tidal </a:t>
            </a:r>
            <a:r>
              <a:rPr lang="en-US" dirty="0">
                <a:solidFill>
                  <a:srgbClr val="002060"/>
                </a:solidFill>
              </a:rPr>
              <a:t>Trends</a:t>
            </a:r>
          </a:p>
          <a:p>
            <a:pPr lvl="1"/>
            <a:r>
              <a:rPr lang="en-US" dirty="0" smtClean="0">
                <a:solidFill>
                  <a:srgbClr val="002060"/>
                </a:solidFill>
              </a:rPr>
              <a:t>Salinity</a:t>
            </a:r>
            <a:endParaRPr lang="en-US" dirty="0">
              <a:solidFill>
                <a:srgbClr val="002060"/>
              </a:solidFill>
            </a:endParaRPr>
          </a:p>
          <a:p>
            <a:pPr lvl="1"/>
            <a:r>
              <a:rPr lang="en-US" dirty="0" smtClean="0">
                <a:solidFill>
                  <a:srgbClr val="002060"/>
                </a:solidFill>
              </a:rPr>
              <a:t>Turbidity </a:t>
            </a:r>
            <a:r>
              <a:rPr lang="en-US" dirty="0">
                <a:solidFill>
                  <a:srgbClr val="002060"/>
                </a:solidFill>
              </a:rPr>
              <a:t>and PH</a:t>
            </a:r>
          </a:p>
          <a:p>
            <a:pPr lvl="1"/>
            <a:r>
              <a:rPr lang="en-US" dirty="0" smtClean="0">
                <a:solidFill>
                  <a:srgbClr val="002060"/>
                </a:solidFill>
              </a:rPr>
              <a:t>Wind </a:t>
            </a:r>
            <a:r>
              <a:rPr lang="en-US" dirty="0">
                <a:solidFill>
                  <a:srgbClr val="002060"/>
                </a:solidFill>
              </a:rPr>
              <a:t>Speed, Direction and Gust </a:t>
            </a:r>
          </a:p>
          <a:p>
            <a:pPr lvl="1"/>
            <a:r>
              <a:rPr lang="en-US" dirty="0" smtClean="0">
                <a:solidFill>
                  <a:srgbClr val="002060"/>
                </a:solidFill>
              </a:rPr>
              <a:t>Barometric </a:t>
            </a:r>
            <a:r>
              <a:rPr lang="en-US" dirty="0">
                <a:solidFill>
                  <a:srgbClr val="002060"/>
                </a:solidFill>
              </a:rPr>
              <a:t>Pressure and Air Temperature.</a:t>
            </a:r>
          </a:p>
          <a:p>
            <a:endParaRPr lang="en-US" dirty="0"/>
          </a:p>
        </p:txBody>
      </p:sp>
    </p:spTree>
    <p:extLst>
      <p:ext uri="{BB962C8B-B14F-4D97-AF65-F5344CB8AC3E}">
        <p14:creationId xmlns:p14="http://schemas.microsoft.com/office/powerpoint/2010/main" xmlns="" val="984875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Coastal </a:t>
            </a:r>
            <a:r>
              <a:rPr lang="en-US" dirty="0"/>
              <a:t>Observation Instruments</a:t>
            </a:r>
          </a:p>
        </p:txBody>
      </p:sp>
      <p:sp>
        <p:nvSpPr>
          <p:cNvPr id="3" name="Content Placeholder 2"/>
          <p:cNvSpPr>
            <a:spLocks noGrp="1"/>
          </p:cNvSpPr>
          <p:nvPr>
            <p:ph idx="1"/>
          </p:nvPr>
        </p:nvSpPr>
        <p:spPr/>
        <p:txBody>
          <a:bodyPr/>
          <a:lstStyle/>
          <a:p>
            <a:pPr marL="457200" lvl="0" indent="-457200">
              <a:buFont typeface="+mj-lt"/>
              <a:buAutoNum type="alphaUcPeriod" startAt="2"/>
            </a:pPr>
            <a:r>
              <a:rPr lang="en-US" b="1" dirty="0" smtClean="0">
                <a:solidFill>
                  <a:srgbClr val="002060"/>
                </a:solidFill>
              </a:rPr>
              <a:t>Hydrographic </a:t>
            </a:r>
            <a:r>
              <a:rPr lang="en-US" b="1" dirty="0">
                <a:solidFill>
                  <a:srgbClr val="002060"/>
                </a:solidFill>
              </a:rPr>
              <a:t>Survey System (2 systems).</a:t>
            </a:r>
          </a:p>
          <a:p>
            <a:pPr lvl="1"/>
            <a:r>
              <a:rPr lang="en-US" dirty="0" smtClean="0">
                <a:solidFill>
                  <a:srgbClr val="002060"/>
                </a:solidFill>
              </a:rPr>
              <a:t>Duel </a:t>
            </a:r>
            <a:r>
              <a:rPr lang="en-US" dirty="0">
                <a:solidFill>
                  <a:srgbClr val="002060"/>
                </a:solidFill>
              </a:rPr>
              <a:t>frequency Echo sounder for shallow water area, range from 0.5 to 50 m depth</a:t>
            </a:r>
          </a:p>
          <a:p>
            <a:pPr lvl="1"/>
            <a:r>
              <a:rPr lang="en-US" dirty="0" smtClean="0">
                <a:solidFill>
                  <a:srgbClr val="002060"/>
                </a:solidFill>
              </a:rPr>
              <a:t>WASS </a:t>
            </a:r>
            <a:r>
              <a:rPr lang="en-US" dirty="0">
                <a:solidFill>
                  <a:srgbClr val="002060"/>
                </a:solidFill>
              </a:rPr>
              <a:t>and Deferential enable GPS</a:t>
            </a:r>
          </a:p>
          <a:p>
            <a:pPr lvl="1"/>
            <a:r>
              <a:rPr lang="en-US" dirty="0" smtClean="0">
                <a:solidFill>
                  <a:srgbClr val="002060"/>
                </a:solidFill>
              </a:rPr>
              <a:t>Sound velocity meter</a:t>
            </a:r>
            <a:endParaRPr lang="en-US" dirty="0">
              <a:solidFill>
                <a:srgbClr val="002060"/>
              </a:solidFill>
            </a:endParaRPr>
          </a:p>
          <a:p>
            <a:pPr lvl="1"/>
            <a:r>
              <a:rPr lang="en-US" dirty="0" smtClean="0">
                <a:solidFill>
                  <a:srgbClr val="002060"/>
                </a:solidFill>
              </a:rPr>
              <a:t>Marine </a:t>
            </a:r>
            <a:r>
              <a:rPr lang="en-US" dirty="0">
                <a:solidFill>
                  <a:srgbClr val="002060"/>
                </a:solidFill>
              </a:rPr>
              <a:t>computers</a:t>
            </a:r>
          </a:p>
          <a:p>
            <a:pPr lvl="1"/>
            <a:r>
              <a:rPr lang="en-US" dirty="0" smtClean="0">
                <a:solidFill>
                  <a:srgbClr val="002060"/>
                </a:solidFill>
              </a:rPr>
              <a:t>Hydrographic </a:t>
            </a:r>
            <a:r>
              <a:rPr lang="en-US" dirty="0">
                <a:solidFill>
                  <a:srgbClr val="002060"/>
                </a:solidFill>
              </a:rPr>
              <a:t>survey software for surveying and data analysis</a:t>
            </a:r>
          </a:p>
          <a:p>
            <a:pPr lvl="1"/>
            <a:endParaRPr lang="en-US" dirty="0"/>
          </a:p>
        </p:txBody>
      </p:sp>
    </p:spTree>
    <p:extLst>
      <p:ext uri="{BB962C8B-B14F-4D97-AF65-F5344CB8AC3E}">
        <p14:creationId xmlns:p14="http://schemas.microsoft.com/office/powerpoint/2010/main" xmlns="" val="4050887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Observation Instruments</a:t>
            </a:r>
          </a:p>
        </p:txBody>
      </p:sp>
      <p:sp>
        <p:nvSpPr>
          <p:cNvPr id="3" name="Content Placeholder 2"/>
          <p:cNvSpPr>
            <a:spLocks noGrp="1"/>
          </p:cNvSpPr>
          <p:nvPr>
            <p:ph idx="1"/>
          </p:nvPr>
        </p:nvSpPr>
        <p:spPr/>
        <p:txBody>
          <a:bodyPr/>
          <a:lstStyle/>
          <a:p>
            <a:pPr marL="0" indent="0">
              <a:spcAft>
                <a:spcPts val="1800"/>
              </a:spcAft>
              <a:buNone/>
            </a:pPr>
            <a:r>
              <a:rPr lang="en-US" sz="1800" b="1" dirty="0" smtClean="0">
                <a:solidFill>
                  <a:srgbClr val="C00000"/>
                </a:solidFill>
              </a:rPr>
              <a:t>Models</a:t>
            </a:r>
          </a:p>
          <a:p>
            <a:pPr>
              <a:spcAft>
                <a:spcPts val="1800"/>
              </a:spcAft>
            </a:pPr>
            <a:r>
              <a:rPr lang="en-US" sz="1800" dirty="0">
                <a:solidFill>
                  <a:srgbClr val="002060"/>
                </a:solidFill>
              </a:rPr>
              <a:t>Coastal Research Institute staff developed SIMCOPRO and </a:t>
            </a:r>
            <a:r>
              <a:rPr lang="en-US" sz="1800" dirty="0" err="1">
                <a:solidFill>
                  <a:srgbClr val="002060"/>
                </a:solidFill>
              </a:rPr>
              <a:t>ImSedTran</a:t>
            </a:r>
            <a:r>
              <a:rPr lang="en-US" sz="1800" dirty="0">
                <a:solidFill>
                  <a:srgbClr val="002060"/>
                </a:solidFill>
              </a:rPr>
              <a:t> </a:t>
            </a:r>
            <a:r>
              <a:rPr lang="en-US" sz="1800" dirty="0" smtClean="0">
                <a:solidFill>
                  <a:srgbClr val="002060"/>
                </a:solidFill>
              </a:rPr>
              <a:t>models </a:t>
            </a:r>
          </a:p>
          <a:p>
            <a:pPr lvl="1">
              <a:spcAft>
                <a:spcPts val="1800"/>
              </a:spcAft>
            </a:pPr>
            <a:r>
              <a:rPr lang="en-US" sz="1600" dirty="0">
                <a:solidFill>
                  <a:srgbClr val="002060"/>
                </a:solidFill>
              </a:rPr>
              <a:t>Simulating coastal processes (SIMCOPRO) is a </a:t>
            </a:r>
            <a:r>
              <a:rPr lang="en-US" sz="1600" dirty="0" smtClean="0">
                <a:solidFill>
                  <a:srgbClr val="002060"/>
                </a:solidFill>
              </a:rPr>
              <a:t>2-D model simulating the </a:t>
            </a:r>
            <a:r>
              <a:rPr lang="en-US" sz="1600" dirty="0">
                <a:solidFill>
                  <a:srgbClr val="002060"/>
                </a:solidFill>
              </a:rPr>
              <a:t>distribution of currents, waves and sediment transport</a:t>
            </a:r>
            <a:r>
              <a:rPr lang="en-US" sz="1600" dirty="0" smtClean="0">
                <a:solidFill>
                  <a:srgbClr val="002060"/>
                </a:solidFill>
              </a:rPr>
              <a:t>.</a:t>
            </a:r>
          </a:p>
          <a:p>
            <a:pPr lvl="1">
              <a:spcAft>
                <a:spcPts val="1800"/>
              </a:spcAft>
            </a:pPr>
            <a:r>
              <a:rPr lang="en-US" sz="1600" dirty="0">
                <a:solidFill>
                  <a:srgbClr val="002060"/>
                </a:solidFill>
              </a:rPr>
              <a:t>Implicit sediment transport (</a:t>
            </a:r>
            <a:r>
              <a:rPr lang="en-US" sz="1600" dirty="0" err="1">
                <a:solidFill>
                  <a:srgbClr val="002060"/>
                </a:solidFill>
              </a:rPr>
              <a:t>ImSedTran</a:t>
            </a:r>
            <a:r>
              <a:rPr lang="en-US" sz="1600" dirty="0">
                <a:solidFill>
                  <a:srgbClr val="002060"/>
                </a:solidFill>
              </a:rPr>
              <a:t>) is a </a:t>
            </a:r>
            <a:r>
              <a:rPr lang="en-US" sz="1600" dirty="0" smtClean="0">
                <a:solidFill>
                  <a:srgbClr val="002060"/>
                </a:solidFill>
              </a:rPr>
              <a:t>2-Dmodel Simulate the </a:t>
            </a:r>
            <a:r>
              <a:rPr lang="en-US" sz="1600" dirty="0">
                <a:solidFill>
                  <a:srgbClr val="002060"/>
                </a:solidFill>
              </a:rPr>
              <a:t>distribution of the wave </a:t>
            </a:r>
            <a:r>
              <a:rPr lang="en-US" sz="1600" dirty="0" smtClean="0">
                <a:solidFill>
                  <a:srgbClr val="002060"/>
                </a:solidFill>
              </a:rPr>
              <a:t>and determine breaking </a:t>
            </a:r>
            <a:r>
              <a:rPr lang="en-US" sz="1600" dirty="0">
                <a:solidFill>
                  <a:srgbClr val="002060"/>
                </a:solidFill>
              </a:rPr>
              <a:t>characteristic, taking into consideration the </a:t>
            </a:r>
            <a:r>
              <a:rPr lang="en-US" sz="1600" dirty="0" smtClean="0">
                <a:solidFill>
                  <a:srgbClr val="002060"/>
                </a:solidFill>
              </a:rPr>
              <a:t>influence </a:t>
            </a:r>
            <a:r>
              <a:rPr lang="en-US" sz="1600" dirty="0">
                <a:solidFill>
                  <a:srgbClr val="002060"/>
                </a:solidFill>
              </a:rPr>
              <a:t>of </a:t>
            </a:r>
            <a:r>
              <a:rPr lang="en-US" sz="1600" dirty="0" smtClean="0">
                <a:solidFill>
                  <a:srgbClr val="002060"/>
                </a:solidFill>
              </a:rPr>
              <a:t>existing </a:t>
            </a:r>
            <a:r>
              <a:rPr lang="en-US" sz="1600" dirty="0">
                <a:solidFill>
                  <a:srgbClr val="002060"/>
                </a:solidFill>
              </a:rPr>
              <a:t>ridges </a:t>
            </a:r>
            <a:r>
              <a:rPr lang="en-US" sz="1600" dirty="0" smtClean="0">
                <a:solidFill>
                  <a:srgbClr val="002060"/>
                </a:solidFill>
              </a:rPr>
              <a:t>and contour </a:t>
            </a:r>
            <a:r>
              <a:rPr lang="en-US" sz="1600" dirty="0">
                <a:solidFill>
                  <a:srgbClr val="002060"/>
                </a:solidFill>
              </a:rPr>
              <a:t>line. </a:t>
            </a:r>
            <a:endParaRPr lang="en-US" sz="1600" dirty="0" smtClean="0">
              <a:solidFill>
                <a:srgbClr val="002060"/>
              </a:solidFill>
            </a:endParaRPr>
          </a:p>
          <a:p>
            <a:pPr>
              <a:spcAft>
                <a:spcPts val="1800"/>
              </a:spcAft>
            </a:pPr>
            <a:r>
              <a:rPr lang="en-US" sz="1800" dirty="0">
                <a:solidFill>
                  <a:srgbClr val="002060"/>
                </a:solidFill>
              </a:rPr>
              <a:t>In addition </a:t>
            </a:r>
            <a:r>
              <a:rPr lang="en-US" sz="1800" dirty="0" err="1">
                <a:solidFill>
                  <a:srgbClr val="002060"/>
                </a:solidFill>
              </a:rPr>
              <a:t>CoRI</a:t>
            </a:r>
            <a:r>
              <a:rPr lang="en-US" sz="1800" dirty="0">
                <a:solidFill>
                  <a:srgbClr val="002060"/>
                </a:solidFill>
              </a:rPr>
              <a:t> researcher </a:t>
            </a:r>
            <a:r>
              <a:rPr lang="en-US" sz="1800" dirty="0" smtClean="0">
                <a:solidFill>
                  <a:srgbClr val="002060"/>
                </a:solidFill>
              </a:rPr>
              <a:t>used </a:t>
            </a:r>
            <a:r>
              <a:rPr lang="en-US" sz="1800" dirty="0">
                <a:solidFill>
                  <a:srgbClr val="002060"/>
                </a:solidFill>
              </a:rPr>
              <a:t>the free One-line models GENESIS to estimate </a:t>
            </a:r>
            <a:r>
              <a:rPr lang="en-US" sz="1800" dirty="0" smtClean="0">
                <a:solidFill>
                  <a:srgbClr val="002060"/>
                </a:solidFill>
              </a:rPr>
              <a:t>long-shore </a:t>
            </a:r>
            <a:r>
              <a:rPr lang="en-US" sz="1800" dirty="0">
                <a:solidFill>
                  <a:srgbClr val="002060"/>
                </a:solidFill>
              </a:rPr>
              <a:t>sand transport rates and long-term shoreline changes</a:t>
            </a:r>
            <a:r>
              <a:rPr lang="en-US" sz="1800" dirty="0" smtClean="0">
                <a:solidFill>
                  <a:srgbClr val="002060"/>
                </a:solidFill>
              </a:rPr>
              <a:t>.</a:t>
            </a:r>
          </a:p>
          <a:p>
            <a:pPr>
              <a:spcAft>
                <a:spcPts val="1800"/>
              </a:spcAft>
            </a:pPr>
            <a:r>
              <a:rPr lang="en-US" sz="1800" dirty="0" err="1">
                <a:solidFill>
                  <a:srgbClr val="002060"/>
                </a:solidFill>
              </a:rPr>
              <a:t>CoRI</a:t>
            </a:r>
            <a:r>
              <a:rPr lang="en-US" sz="1800" dirty="0">
                <a:solidFill>
                  <a:srgbClr val="002060"/>
                </a:solidFill>
              </a:rPr>
              <a:t> </a:t>
            </a:r>
            <a:r>
              <a:rPr lang="en-US" sz="1800" dirty="0" smtClean="0">
                <a:solidFill>
                  <a:srgbClr val="002060"/>
                </a:solidFill>
              </a:rPr>
              <a:t>researchers need training on MIKE </a:t>
            </a:r>
            <a:r>
              <a:rPr lang="en-US" sz="1800" dirty="0">
                <a:solidFill>
                  <a:srgbClr val="002060"/>
                </a:solidFill>
              </a:rPr>
              <a:t>21 </a:t>
            </a:r>
            <a:r>
              <a:rPr lang="en-US" sz="1800" dirty="0" smtClean="0">
                <a:solidFill>
                  <a:srgbClr val="002060"/>
                </a:solidFill>
              </a:rPr>
              <a:t>2-Dimensional </a:t>
            </a:r>
            <a:r>
              <a:rPr lang="en-US" sz="1800" dirty="0">
                <a:solidFill>
                  <a:srgbClr val="002060"/>
                </a:solidFill>
              </a:rPr>
              <a:t>Wave model and </a:t>
            </a:r>
            <a:r>
              <a:rPr lang="en-US" sz="1800" dirty="0" err="1" smtClean="0">
                <a:solidFill>
                  <a:srgbClr val="002060"/>
                </a:solidFill>
              </a:rPr>
              <a:t>Litpack</a:t>
            </a:r>
            <a:r>
              <a:rPr lang="en-US" sz="1800" dirty="0" smtClean="0">
                <a:solidFill>
                  <a:srgbClr val="002060"/>
                </a:solidFill>
              </a:rPr>
              <a:t> </a:t>
            </a:r>
            <a:r>
              <a:rPr lang="en-US" sz="1800" dirty="0">
                <a:solidFill>
                  <a:srgbClr val="002060"/>
                </a:solidFill>
              </a:rPr>
              <a:t>main modules</a:t>
            </a:r>
          </a:p>
        </p:txBody>
      </p:sp>
    </p:spTree>
    <p:extLst>
      <p:ext uri="{BB962C8B-B14F-4D97-AF65-F5344CB8AC3E}">
        <p14:creationId xmlns:p14="http://schemas.microsoft.com/office/powerpoint/2010/main" xmlns="" val="2427682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requirements and strategic monitoring</a:t>
            </a:r>
          </a:p>
        </p:txBody>
      </p:sp>
      <p:sp>
        <p:nvSpPr>
          <p:cNvPr id="3" name="Content Placeholder 2"/>
          <p:cNvSpPr>
            <a:spLocks noGrp="1"/>
          </p:cNvSpPr>
          <p:nvPr>
            <p:ph idx="1"/>
          </p:nvPr>
        </p:nvSpPr>
        <p:spPr/>
        <p:txBody>
          <a:bodyPr/>
          <a:lstStyle/>
          <a:p>
            <a:r>
              <a:rPr lang="en-US" dirty="0">
                <a:solidFill>
                  <a:srgbClr val="002060"/>
                </a:solidFill>
              </a:rPr>
              <a:t>Observation plan is urgently needed for measuring metrological and oceanography parameters which have a great impacts on coastal zone. </a:t>
            </a:r>
            <a:endParaRPr lang="en-US" dirty="0" smtClean="0">
              <a:solidFill>
                <a:srgbClr val="002060"/>
              </a:solidFill>
            </a:endParaRPr>
          </a:p>
          <a:p>
            <a:pPr marL="457200" indent="-457200">
              <a:buFont typeface="+mj-lt"/>
              <a:buAutoNum type="alphaUcPeriod"/>
            </a:pPr>
            <a:r>
              <a:rPr lang="en-US" b="1" dirty="0" smtClean="0">
                <a:solidFill>
                  <a:srgbClr val="C00000"/>
                </a:solidFill>
              </a:rPr>
              <a:t>Inshore </a:t>
            </a:r>
            <a:r>
              <a:rPr lang="en-US" b="1" dirty="0">
                <a:solidFill>
                  <a:srgbClr val="C00000"/>
                </a:solidFill>
              </a:rPr>
              <a:t>zone:</a:t>
            </a:r>
          </a:p>
          <a:p>
            <a:pPr lvl="1"/>
            <a:r>
              <a:rPr lang="en-US" dirty="0" smtClean="0">
                <a:solidFill>
                  <a:srgbClr val="002060"/>
                </a:solidFill>
              </a:rPr>
              <a:t>Periodic </a:t>
            </a:r>
            <a:r>
              <a:rPr lang="en-US" dirty="0">
                <a:solidFill>
                  <a:srgbClr val="002060"/>
                </a:solidFill>
              </a:rPr>
              <a:t>land survey of hydrographic profiles distributed along the study area two times per year.</a:t>
            </a:r>
          </a:p>
          <a:p>
            <a:pPr lvl="1"/>
            <a:r>
              <a:rPr lang="en-US" dirty="0" smtClean="0">
                <a:solidFill>
                  <a:srgbClr val="002060"/>
                </a:solidFill>
              </a:rPr>
              <a:t>Recording </a:t>
            </a:r>
            <a:r>
              <a:rPr lang="en-US" dirty="0">
                <a:solidFill>
                  <a:srgbClr val="002060"/>
                </a:solidFill>
              </a:rPr>
              <a:t>wind speed and direction</a:t>
            </a:r>
            <a:r>
              <a:rPr lang="en-US" dirty="0" smtClean="0">
                <a:solidFill>
                  <a:srgbClr val="002060"/>
                </a:solidFill>
              </a:rPr>
              <a:t>.</a:t>
            </a:r>
          </a:p>
          <a:p>
            <a:endParaRPr lang="en-US" dirty="0" smtClean="0"/>
          </a:p>
          <a:p>
            <a:endParaRPr lang="en-US" dirty="0" smtClean="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43150" y="4665745"/>
            <a:ext cx="4629150" cy="2030329"/>
          </a:xfrm>
          <a:prstGeom prst="rect">
            <a:avLst/>
          </a:prstGeom>
        </p:spPr>
      </p:pic>
      <p:sp>
        <p:nvSpPr>
          <p:cNvPr id="8" name="Down Arrow 7"/>
          <p:cNvSpPr/>
          <p:nvPr/>
        </p:nvSpPr>
        <p:spPr>
          <a:xfrm>
            <a:off x="3514725" y="4819650"/>
            <a:ext cx="476250" cy="5905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2881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requirements and strategic monitoring</a:t>
            </a:r>
          </a:p>
        </p:txBody>
      </p:sp>
      <p:sp>
        <p:nvSpPr>
          <p:cNvPr id="3" name="Content Placeholder 2"/>
          <p:cNvSpPr>
            <a:spLocks noGrp="1"/>
          </p:cNvSpPr>
          <p:nvPr>
            <p:ph idx="1"/>
          </p:nvPr>
        </p:nvSpPr>
        <p:spPr>
          <a:xfrm>
            <a:off x="368041" y="1209965"/>
            <a:ext cx="8246406" cy="4790786"/>
          </a:xfrm>
        </p:spPr>
        <p:txBody>
          <a:bodyPr/>
          <a:lstStyle/>
          <a:p>
            <a:pPr marL="457200" indent="-457200">
              <a:buFont typeface="+mj-lt"/>
              <a:buAutoNum type="alphaUcPeriod" startAt="2"/>
            </a:pPr>
            <a:r>
              <a:rPr lang="en-US" b="1" dirty="0" smtClean="0">
                <a:solidFill>
                  <a:srgbClr val="C00000"/>
                </a:solidFill>
              </a:rPr>
              <a:t>Near </a:t>
            </a:r>
            <a:r>
              <a:rPr lang="en-US" b="1" dirty="0">
                <a:solidFill>
                  <a:srgbClr val="C00000"/>
                </a:solidFill>
              </a:rPr>
              <a:t>shore zone:</a:t>
            </a:r>
          </a:p>
          <a:p>
            <a:pPr lvl="1"/>
            <a:r>
              <a:rPr lang="en-US" dirty="0">
                <a:solidFill>
                  <a:srgbClr val="002060"/>
                </a:solidFill>
              </a:rPr>
              <a:t>Periodic survey of hydrographic profiles distributed along the study area two times per year.</a:t>
            </a:r>
          </a:p>
          <a:p>
            <a:pPr lvl="1"/>
            <a:r>
              <a:rPr lang="en-US" dirty="0">
                <a:solidFill>
                  <a:srgbClr val="002060"/>
                </a:solidFill>
              </a:rPr>
              <a:t>Recording the variation of sea level.</a:t>
            </a:r>
          </a:p>
          <a:p>
            <a:pPr lvl="1"/>
            <a:r>
              <a:rPr lang="en-US" dirty="0">
                <a:solidFill>
                  <a:srgbClr val="002060"/>
                </a:solidFill>
              </a:rPr>
              <a:t>Daily measurements of </a:t>
            </a:r>
            <a:r>
              <a:rPr lang="en-US" dirty="0" smtClean="0">
                <a:solidFill>
                  <a:srgbClr val="002060"/>
                </a:solidFill>
              </a:rPr>
              <a:t>long-shore current </a:t>
            </a:r>
            <a:r>
              <a:rPr lang="en-US" dirty="0">
                <a:solidFill>
                  <a:srgbClr val="002060"/>
                </a:solidFill>
              </a:rPr>
              <a:t>in the critical areas.</a:t>
            </a:r>
          </a:p>
          <a:p>
            <a:pPr lvl="1"/>
            <a:r>
              <a:rPr lang="en-US" dirty="0">
                <a:solidFill>
                  <a:srgbClr val="002060"/>
                </a:solidFill>
              </a:rPr>
              <a:t>Measuring current beyond </a:t>
            </a:r>
            <a:r>
              <a:rPr lang="en-US" dirty="0" smtClean="0">
                <a:solidFill>
                  <a:srgbClr val="002060"/>
                </a:solidFill>
              </a:rPr>
              <a:t>breaker zone</a:t>
            </a:r>
            <a:r>
              <a:rPr lang="en-US" dirty="0">
                <a:solidFill>
                  <a:srgbClr val="002060"/>
                </a:solidFill>
              </a:rPr>
              <a:t>, two times per year.</a:t>
            </a:r>
          </a:p>
          <a:p>
            <a:pPr lvl="1"/>
            <a:r>
              <a:rPr lang="en-US" dirty="0">
                <a:solidFill>
                  <a:srgbClr val="002060"/>
                </a:solidFill>
              </a:rPr>
              <a:t>Measuring current in the outlets of </a:t>
            </a:r>
            <a:r>
              <a:rPr lang="en-US" dirty="0" smtClean="0">
                <a:solidFill>
                  <a:srgbClr val="002060"/>
                </a:solidFill>
              </a:rPr>
              <a:t>the </a:t>
            </a:r>
            <a:r>
              <a:rPr lang="en-US" dirty="0">
                <a:solidFill>
                  <a:srgbClr val="002060"/>
                </a:solidFill>
              </a:rPr>
              <a:t>lakes (daily).</a:t>
            </a:r>
          </a:p>
          <a:p>
            <a:pPr lvl="1"/>
            <a:r>
              <a:rPr lang="en-US" dirty="0">
                <a:solidFill>
                  <a:srgbClr val="002060"/>
                </a:solidFill>
              </a:rPr>
              <a:t>Collecting surface bottom </a:t>
            </a:r>
            <a:r>
              <a:rPr lang="en-US" dirty="0" smtClean="0">
                <a:solidFill>
                  <a:srgbClr val="002060"/>
                </a:solidFill>
              </a:rPr>
              <a:t>                                                                        samples from </a:t>
            </a:r>
            <a:r>
              <a:rPr lang="en-US" dirty="0">
                <a:solidFill>
                  <a:srgbClr val="002060"/>
                </a:solidFill>
              </a:rPr>
              <a:t>the seabed, </a:t>
            </a:r>
            <a:r>
              <a:rPr lang="en-US" dirty="0" smtClean="0">
                <a:solidFill>
                  <a:srgbClr val="002060"/>
                </a:solidFill>
              </a:rPr>
              <a:t>                                                       two </a:t>
            </a:r>
            <a:r>
              <a:rPr lang="en-US" dirty="0">
                <a:solidFill>
                  <a:srgbClr val="002060"/>
                </a:solidFill>
              </a:rPr>
              <a:t>times per year.</a:t>
            </a:r>
          </a:p>
          <a:p>
            <a:pPr lvl="1"/>
            <a:r>
              <a:rPr lang="en-US" dirty="0">
                <a:solidFill>
                  <a:srgbClr val="002060"/>
                </a:solidFill>
              </a:rPr>
              <a:t>Measuring temperature, </a:t>
            </a:r>
            <a:r>
              <a:rPr lang="en-US" dirty="0" smtClean="0">
                <a:solidFill>
                  <a:srgbClr val="002060"/>
                </a:solidFill>
              </a:rPr>
              <a:t>                                                                                         salinity</a:t>
            </a:r>
            <a:r>
              <a:rPr lang="en-US" dirty="0">
                <a:solidFill>
                  <a:srgbClr val="002060"/>
                </a:solidFill>
              </a:rPr>
              <a:t>, </a:t>
            </a:r>
            <a:r>
              <a:rPr lang="en-US" dirty="0" smtClean="0">
                <a:solidFill>
                  <a:srgbClr val="002060"/>
                </a:solidFill>
              </a:rPr>
              <a:t>two times </a:t>
            </a:r>
            <a:r>
              <a:rPr lang="en-US" dirty="0">
                <a:solidFill>
                  <a:srgbClr val="002060"/>
                </a:solidFill>
              </a:rPr>
              <a:t>per </a:t>
            </a:r>
            <a:r>
              <a:rPr lang="en-US" dirty="0" smtClean="0">
                <a:solidFill>
                  <a:srgbClr val="002060"/>
                </a:solidFill>
              </a:rPr>
              <a:t>year.</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29994" y="4710900"/>
            <a:ext cx="4629150" cy="2030329"/>
          </a:xfrm>
          <a:prstGeom prst="rect">
            <a:avLst/>
          </a:prstGeom>
        </p:spPr>
      </p:pic>
      <p:sp>
        <p:nvSpPr>
          <p:cNvPr id="5" name="Down Arrow 4"/>
          <p:cNvSpPr/>
          <p:nvPr/>
        </p:nvSpPr>
        <p:spPr>
          <a:xfrm>
            <a:off x="6732058" y="4898672"/>
            <a:ext cx="476250" cy="5905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71102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requirements and strategic monitoring</a:t>
            </a:r>
          </a:p>
        </p:txBody>
      </p:sp>
      <p:sp>
        <p:nvSpPr>
          <p:cNvPr id="3" name="Content Placeholder 2"/>
          <p:cNvSpPr>
            <a:spLocks noGrp="1"/>
          </p:cNvSpPr>
          <p:nvPr>
            <p:ph idx="1"/>
          </p:nvPr>
        </p:nvSpPr>
        <p:spPr>
          <a:xfrm>
            <a:off x="537376" y="1209965"/>
            <a:ext cx="8246406" cy="4790786"/>
          </a:xfrm>
        </p:spPr>
        <p:txBody>
          <a:bodyPr/>
          <a:lstStyle/>
          <a:p>
            <a:pPr marL="457200" indent="-457200">
              <a:buFont typeface="+mj-lt"/>
              <a:buAutoNum type="alphaUcPeriod" startAt="3"/>
            </a:pPr>
            <a:r>
              <a:rPr lang="en-US" b="1" dirty="0" smtClean="0">
                <a:solidFill>
                  <a:srgbClr val="C00000"/>
                </a:solidFill>
              </a:rPr>
              <a:t>Offshore </a:t>
            </a:r>
            <a:r>
              <a:rPr lang="en-US" b="1" dirty="0">
                <a:solidFill>
                  <a:srgbClr val="C00000"/>
                </a:solidFill>
              </a:rPr>
              <a:t>zone:</a:t>
            </a:r>
          </a:p>
          <a:p>
            <a:pPr lvl="1"/>
            <a:r>
              <a:rPr lang="en-US" dirty="0">
                <a:solidFill>
                  <a:srgbClr val="002060"/>
                </a:solidFill>
              </a:rPr>
              <a:t>•	Recording wave height, period and direction.</a:t>
            </a:r>
          </a:p>
          <a:p>
            <a:pPr lvl="1"/>
            <a:r>
              <a:rPr lang="en-US" dirty="0">
                <a:solidFill>
                  <a:srgbClr val="002060"/>
                </a:solidFill>
              </a:rPr>
              <a:t>•	Recording current speed and direction.</a:t>
            </a:r>
          </a:p>
          <a:p>
            <a:pPr lvl="1"/>
            <a:r>
              <a:rPr lang="en-US" dirty="0">
                <a:solidFill>
                  <a:srgbClr val="002060"/>
                </a:solidFill>
              </a:rPr>
              <a:t>•	Recording weather parameters: air temperature, wind speed &amp; direction, …etc</a:t>
            </a:r>
            <a:r>
              <a:rPr lang="en-US" dirty="0" smtClean="0">
                <a:solidFill>
                  <a:srgbClr val="002060"/>
                </a:solidFill>
              </a:rPr>
              <a:t>.</a:t>
            </a:r>
          </a:p>
          <a:p>
            <a:pPr lvl="1"/>
            <a:endParaRPr lang="en-US" dirty="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29994" y="4710900"/>
            <a:ext cx="4629150" cy="2030329"/>
          </a:xfrm>
          <a:prstGeom prst="rect">
            <a:avLst/>
          </a:prstGeom>
        </p:spPr>
      </p:pic>
      <p:sp>
        <p:nvSpPr>
          <p:cNvPr id="5" name="Down Arrow 4"/>
          <p:cNvSpPr/>
          <p:nvPr/>
        </p:nvSpPr>
        <p:spPr>
          <a:xfrm>
            <a:off x="7939969" y="4921250"/>
            <a:ext cx="476250" cy="5905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00389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observation would provide:</a:t>
            </a:r>
            <a:endParaRPr lang="en-US" dirty="0"/>
          </a:p>
        </p:txBody>
      </p:sp>
      <p:sp>
        <p:nvSpPr>
          <p:cNvPr id="4" name="TextBox 6"/>
          <p:cNvSpPr txBox="1">
            <a:spLocks noGrp="1" noChangeArrowheads="1"/>
          </p:cNvSpPr>
          <p:nvPr>
            <p:ph idx="1"/>
          </p:nvPr>
        </p:nvSpPr>
        <p:spPr bwMode="auto">
          <a:xfrm>
            <a:off x="537376" y="1676841"/>
            <a:ext cx="4161717" cy="3813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2200" dirty="0" smtClean="0">
                <a:solidFill>
                  <a:srgbClr val="002060"/>
                </a:solidFill>
              </a:rPr>
              <a:t>Bathymetric </a:t>
            </a:r>
            <a:r>
              <a:rPr lang="en-GB" sz="2200" dirty="0">
                <a:solidFill>
                  <a:srgbClr val="002060"/>
                </a:solidFill>
              </a:rPr>
              <a:t>surveys</a:t>
            </a:r>
          </a:p>
          <a:p>
            <a:pPr eaLnBrk="1" hangingPunct="1"/>
            <a:r>
              <a:rPr lang="en-GB" sz="2200" dirty="0" smtClean="0">
                <a:solidFill>
                  <a:srgbClr val="002060"/>
                </a:solidFill>
              </a:rPr>
              <a:t>Topographic </a:t>
            </a:r>
            <a:r>
              <a:rPr lang="en-GB" sz="2200" dirty="0">
                <a:solidFill>
                  <a:srgbClr val="002060"/>
                </a:solidFill>
              </a:rPr>
              <a:t>surveys</a:t>
            </a:r>
          </a:p>
          <a:p>
            <a:pPr eaLnBrk="1" hangingPunct="1"/>
            <a:r>
              <a:rPr lang="en-GB" sz="2200" dirty="0" smtClean="0">
                <a:solidFill>
                  <a:srgbClr val="002060"/>
                </a:solidFill>
              </a:rPr>
              <a:t>Aerial </a:t>
            </a:r>
            <a:r>
              <a:rPr lang="en-GB" sz="2200" dirty="0">
                <a:solidFill>
                  <a:srgbClr val="002060"/>
                </a:solidFill>
              </a:rPr>
              <a:t>surveys</a:t>
            </a:r>
          </a:p>
          <a:p>
            <a:pPr eaLnBrk="1" hangingPunct="1"/>
            <a:r>
              <a:rPr lang="en-GB" sz="2200" dirty="0" err="1" smtClean="0">
                <a:solidFill>
                  <a:srgbClr val="002060"/>
                </a:solidFill>
              </a:rPr>
              <a:t>Lidar</a:t>
            </a:r>
            <a:r>
              <a:rPr lang="en-GB" sz="2200" dirty="0" smtClean="0">
                <a:solidFill>
                  <a:srgbClr val="002060"/>
                </a:solidFill>
              </a:rPr>
              <a:t> </a:t>
            </a:r>
            <a:r>
              <a:rPr lang="en-GB" sz="2200" dirty="0">
                <a:solidFill>
                  <a:srgbClr val="002060"/>
                </a:solidFill>
              </a:rPr>
              <a:t>surveys</a:t>
            </a:r>
          </a:p>
          <a:p>
            <a:pPr eaLnBrk="1" hangingPunct="1"/>
            <a:r>
              <a:rPr lang="en-GB" sz="2200" dirty="0" smtClean="0">
                <a:solidFill>
                  <a:srgbClr val="002060"/>
                </a:solidFill>
              </a:rPr>
              <a:t>Ecological </a:t>
            </a:r>
            <a:r>
              <a:rPr lang="en-GB" sz="2200" dirty="0">
                <a:solidFill>
                  <a:srgbClr val="002060"/>
                </a:solidFill>
              </a:rPr>
              <a:t>mapping</a:t>
            </a:r>
          </a:p>
          <a:p>
            <a:pPr eaLnBrk="1" hangingPunct="1"/>
            <a:r>
              <a:rPr lang="en-GB" sz="2200" dirty="0" smtClean="0">
                <a:solidFill>
                  <a:srgbClr val="002060"/>
                </a:solidFill>
              </a:rPr>
              <a:t>Hydrodynamic </a:t>
            </a:r>
            <a:r>
              <a:rPr lang="en-GB" sz="2200" dirty="0">
                <a:solidFill>
                  <a:srgbClr val="002060"/>
                </a:solidFill>
              </a:rPr>
              <a:t>data collection</a:t>
            </a:r>
          </a:p>
          <a:p>
            <a:pPr eaLnBrk="1" hangingPunct="1"/>
            <a:r>
              <a:rPr lang="en-GB" sz="2200" dirty="0" smtClean="0">
                <a:solidFill>
                  <a:srgbClr val="002060"/>
                </a:solidFill>
              </a:rPr>
              <a:t>Analytical </a:t>
            </a:r>
            <a:r>
              <a:rPr lang="en-GB" sz="2200" dirty="0">
                <a:solidFill>
                  <a:srgbClr val="002060"/>
                </a:solidFill>
              </a:rPr>
              <a:t>services</a:t>
            </a:r>
          </a:p>
          <a:p>
            <a:pPr eaLnBrk="1" hangingPunct="1"/>
            <a:endParaRPr lang="en-US" sz="2200" dirty="0">
              <a:solidFill>
                <a:srgbClr val="FFFF00"/>
              </a:solidFill>
            </a:endParaRPr>
          </a:p>
        </p:txBody>
      </p:sp>
    </p:spTree>
    <p:extLst>
      <p:ext uri="{BB962C8B-B14F-4D97-AF65-F5344CB8AC3E}">
        <p14:creationId xmlns:p14="http://schemas.microsoft.com/office/powerpoint/2010/main" xmlns="" val="1386231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 forward</a:t>
            </a:r>
            <a:endParaRPr lang="en-US" dirty="0"/>
          </a:p>
        </p:txBody>
      </p:sp>
      <p:sp>
        <p:nvSpPr>
          <p:cNvPr id="3" name="Content Placeholder 2"/>
          <p:cNvSpPr>
            <a:spLocks noGrp="1"/>
          </p:cNvSpPr>
          <p:nvPr>
            <p:ph idx="1"/>
          </p:nvPr>
        </p:nvSpPr>
        <p:spPr>
          <a:xfrm>
            <a:off x="537376" y="1282892"/>
            <a:ext cx="8246406" cy="5607147"/>
          </a:xfrm>
        </p:spPr>
        <p:txBody>
          <a:bodyPr/>
          <a:lstStyle/>
          <a:p>
            <a:endParaRPr lang="en-US" sz="2200" dirty="0" smtClean="0">
              <a:solidFill>
                <a:srgbClr val="002060"/>
              </a:solidFill>
            </a:endParaRPr>
          </a:p>
          <a:p>
            <a:pPr marL="0" indent="0">
              <a:buNone/>
            </a:pPr>
            <a:r>
              <a:rPr lang="en-US" sz="2200" b="1" dirty="0" smtClean="0">
                <a:solidFill>
                  <a:srgbClr val="002060"/>
                </a:solidFill>
              </a:rPr>
              <a:t>Main problems are:</a:t>
            </a:r>
          </a:p>
          <a:p>
            <a:r>
              <a:rPr lang="en-US" sz="1800" dirty="0" smtClean="0">
                <a:solidFill>
                  <a:srgbClr val="002060"/>
                </a:solidFill>
              </a:rPr>
              <a:t>No data and information exchange</a:t>
            </a:r>
          </a:p>
          <a:p>
            <a:r>
              <a:rPr lang="en-US" sz="1800" dirty="0">
                <a:solidFill>
                  <a:srgbClr val="002060"/>
                </a:solidFill>
              </a:rPr>
              <a:t>Insufficient budgets and funds </a:t>
            </a:r>
          </a:p>
          <a:p>
            <a:r>
              <a:rPr lang="en-US" sz="1800" dirty="0" smtClean="0">
                <a:solidFill>
                  <a:srgbClr val="002060"/>
                </a:solidFill>
              </a:rPr>
              <a:t>Capacities</a:t>
            </a:r>
          </a:p>
          <a:p>
            <a:r>
              <a:rPr lang="en-US" sz="1800" dirty="0">
                <a:solidFill>
                  <a:srgbClr val="002060"/>
                </a:solidFill>
              </a:rPr>
              <a:t>No Coordination</a:t>
            </a:r>
          </a:p>
          <a:p>
            <a:r>
              <a:rPr lang="en-US" sz="1800" dirty="0">
                <a:solidFill>
                  <a:srgbClr val="002060"/>
                </a:solidFill>
              </a:rPr>
              <a:t>No Cooperation </a:t>
            </a:r>
          </a:p>
          <a:p>
            <a:r>
              <a:rPr lang="en-US" sz="1800" dirty="0">
                <a:solidFill>
                  <a:srgbClr val="002060"/>
                </a:solidFill>
              </a:rPr>
              <a:t>No </a:t>
            </a:r>
            <a:r>
              <a:rPr lang="en-US" sz="1800" dirty="0" smtClean="0">
                <a:solidFill>
                  <a:srgbClr val="002060"/>
                </a:solidFill>
              </a:rPr>
              <a:t>Integration</a:t>
            </a:r>
          </a:p>
          <a:p>
            <a:endParaRPr lang="en-US" sz="800" dirty="0" smtClean="0">
              <a:solidFill>
                <a:srgbClr val="002060"/>
              </a:solidFill>
            </a:endParaRPr>
          </a:p>
          <a:p>
            <a:pPr marL="0" indent="0">
              <a:buNone/>
            </a:pPr>
            <a:r>
              <a:rPr lang="en-US" sz="2200" b="1" dirty="0" smtClean="0">
                <a:solidFill>
                  <a:srgbClr val="002060"/>
                </a:solidFill>
              </a:rPr>
              <a:t>The main questions are:</a:t>
            </a:r>
          </a:p>
          <a:p>
            <a:r>
              <a:rPr lang="en-US" sz="2200" dirty="0" smtClean="0">
                <a:solidFill>
                  <a:srgbClr val="002060"/>
                </a:solidFill>
              </a:rPr>
              <a:t>Who makes what, How, Where &amp; for how long…?</a:t>
            </a:r>
          </a:p>
          <a:p>
            <a:r>
              <a:rPr lang="en-US" sz="2200" dirty="0" smtClean="0">
                <a:solidFill>
                  <a:srgbClr val="002060"/>
                </a:solidFill>
              </a:rPr>
              <a:t>Where are the gabs (types, locations, frequencies, analysis)?</a:t>
            </a:r>
          </a:p>
          <a:p>
            <a:r>
              <a:rPr lang="en-US" sz="2200" dirty="0" smtClean="0">
                <a:solidFill>
                  <a:srgbClr val="002060"/>
                </a:solidFill>
              </a:rPr>
              <a:t>Who would take the lead to initiate coordination that results in cooperation that reaches the integration?</a:t>
            </a:r>
          </a:p>
          <a:p>
            <a:endParaRPr lang="en-US" sz="2200" dirty="0">
              <a:solidFill>
                <a:srgbClr val="002060"/>
              </a:solidFill>
            </a:endParaRPr>
          </a:p>
          <a:p>
            <a:r>
              <a:rPr lang="en-US" sz="2200" dirty="0" smtClean="0">
                <a:solidFill>
                  <a:srgbClr val="002060"/>
                </a:solidFill>
              </a:rPr>
              <a:t> </a:t>
            </a:r>
            <a:endParaRPr lang="en-US" sz="2200" dirty="0">
              <a:solidFill>
                <a:srgbClr val="002060"/>
              </a:solidFill>
            </a:endParaRPr>
          </a:p>
        </p:txBody>
      </p:sp>
    </p:spTree>
    <p:extLst>
      <p:ext uri="{BB962C8B-B14F-4D97-AF65-F5344CB8AC3E}">
        <p14:creationId xmlns:p14="http://schemas.microsoft.com/office/powerpoint/2010/main" xmlns="" val="447772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5400" dirty="0" smtClean="0">
                <a:solidFill>
                  <a:srgbClr val="002060"/>
                </a:solidFill>
              </a:rPr>
              <a:t>Thanks to You </a:t>
            </a:r>
            <a:r>
              <a:rPr lang="en-US" sz="5400" dirty="0">
                <a:solidFill>
                  <a:srgbClr val="002060"/>
                </a:solidFill>
              </a:rPr>
              <a:t>A</a:t>
            </a:r>
            <a:r>
              <a:rPr lang="en-US" sz="5400" dirty="0" smtClean="0">
                <a:solidFill>
                  <a:srgbClr val="002060"/>
                </a:solidFill>
              </a:rPr>
              <a:t>ll</a:t>
            </a:r>
            <a:endParaRPr lang="en-US" sz="5400" dirty="0">
              <a:solidFill>
                <a:srgbClr val="002060"/>
              </a:solidFill>
            </a:endParaRPr>
          </a:p>
        </p:txBody>
      </p:sp>
    </p:spTree>
    <p:extLst>
      <p:ext uri="{BB962C8B-B14F-4D97-AF65-F5344CB8AC3E}">
        <p14:creationId xmlns:p14="http://schemas.microsoft.com/office/powerpoint/2010/main" xmlns="" val="263206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36249"/>
            <a:ext cx="8250382" cy="574963"/>
          </a:xfrm>
        </p:spPr>
        <p:txBody>
          <a:bodyPr>
            <a:normAutofit fontScale="90000"/>
          </a:bodyPr>
          <a:lstStyle/>
          <a:p>
            <a:r>
              <a:rPr lang="en-US" dirty="0"/>
              <a:t>Why </a:t>
            </a:r>
            <a:r>
              <a:rPr lang="en-US" dirty="0" smtClean="0"/>
              <a:t>systematic observation system</a:t>
            </a:r>
            <a:r>
              <a:rPr lang="en-US" dirty="0"/>
              <a:t/>
            </a:r>
            <a:br>
              <a:rPr lang="en-US" dirty="0"/>
            </a:br>
            <a:endParaRPr lang="en-US" dirty="0"/>
          </a:p>
        </p:txBody>
      </p:sp>
      <p:sp>
        <p:nvSpPr>
          <p:cNvPr id="3" name="Content Placeholder 2"/>
          <p:cNvSpPr>
            <a:spLocks noGrp="1"/>
          </p:cNvSpPr>
          <p:nvPr>
            <p:ph idx="1"/>
          </p:nvPr>
        </p:nvSpPr>
        <p:spPr>
          <a:xfrm>
            <a:off x="537376" y="1209964"/>
            <a:ext cx="8246406" cy="4121453"/>
          </a:xfrm>
        </p:spPr>
        <p:txBody>
          <a:bodyPr/>
          <a:lstStyle/>
          <a:p>
            <a:pPr marL="0" indent="0">
              <a:spcAft>
                <a:spcPts val="1800"/>
              </a:spcAft>
              <a:buNone/>
            </a:pPr>
            <a:r>
              <a:rPr lang="en-US" b="1" dirty="0" smtClean="0">
                <a:solidFill>
                  <a:srgbClr val="002060"/>
                </a:solidFill>
              </a:rPr>
              <a:t>Importance of the coastal zones in Egypt:</a:t>
            </a:r>
          </a:p>
          <a:p>
            <a:pPr>
              <a:spcAft>
                <a:spcPts val="1800"/>
              </a:spcAft>
            </a:pPr>
            <a:r>
              <a:rPr lang="en-US" dirty="0" smtClean="0">
                <a:solidFill>
                  <a:srgbClr val="002060"/>
                </a:solidFill>
              </a:rPr>
              <a:t>The Egyptian </a:t>
            </a:r>
            <a:r>
              <a:rPr lang="en-US" dirty="0">
                <a:solidFill>
                  <a:srgbClr val="002060"/>
                </a:solidFill>
              </a:rPr>
              <a:t>coastline, including the Sinai peninsula, extends to </a:t>
            </a:r>
            <a:r>
              <a:rPr lang="en-US" dirty="0" smtClean="0">
                <a:solidFill>
                  <a:srgbClr val="002060"/>
                </a:solidFill>
              </a:rPr>
              <a:t>3,500 kilometers.</a:t>
            </a:r>
          </a:p>
          <a:p>
            <a:pPr>
              <a:spcAft>
                <a:spcPts val="1800"/>
              </a:spcAft>
            </a:pPr>
            <a:r>
              <a:rPr lang="en-US" dirty="0" smtClean="0">
                <a:solidFill>
                  <a:srgbClr val="002060"/>
                </a:solidFill>
              </a:rPr>
              <a:t>The </a:t>
            </a:r>
            <a:r>
              <a:rPr lang="en-US" dirty="0">
                <a:solidFill>
                  <a:srgbClr val="002060"/>
                </a:solidFill>
              </a:rPr>
              <a:t>wetlands of the Nile delta </a:t>
            </a:r>
            <a:r>
              <a:rPr lang="en-US" dirty="0" smtClean="0">
                <a:solidFill>
                  <a:srgbClr val="002060"/>
                </a:solidFill>
              </a:rPr>
              <a:t>constitutes </a:t>
            </a:r>
            <a:r>
              <a:rPr lang="en-US" dirty="0">
                <a:solidFill>
                  <a:srgbClr val="002060"/>
                </a:solidFill>
              </a:rPr>
              <a:t>about 25% of the total </a:t>
            </a:r>
            <a:r>
              <a:rPr lang="en-US" dirty="0" smtClean="0">
                <a:solidFill>
                  <a:srgbClr val="002060"/>
                </a:solidFill>
              </a:rPr>
              <a:t>wetlands area in </a:t>
            </a:r>
            <a:r>
              <a:rPr lang="en-US" dirty="0">
                <a:solidFill>
                  <a:srgbClr val="002060"/>
                </a:solidFill>
              </a:rPr>
              <a:t>the Mediterranean region, and produce </a:t>
            </a:r>
            <a:r>
              <a:rPr lang="en-US" dirty="0" smtClean="0">
                <a:solidFill>
                  <a:srgbClr val="002060"/>
                </a:solidFill>
              </a:rPr>
              <a:t>60</a:t>
            </a:r>
            <a:r>
              <a:rPr lang="en-US" dirty="0">
                <a:solidFill>
                  <a:srgbClr val="002060"/>
                </a:solidFill>
              </a:rPr>
              <a:t>% of fish catch of Egypt </a:t>
            </a:r>
            <a:endParaRPr lang="en-US" dirty="0" smtClean="0">
              <a:solidFill>
                <a:srgbClr val="002060"/>
              </a:solidFill>
            </a:endParaRPr>
          </a:p>
          <a:p>
            <a:pPr>
              <a:spcAft>
                <a:spcPts val="1800"/>
              </a:spcAft>
            </a:pPr>
            <a:r>
              <a:rPr lang="en-US" dirty="0">
                <a:solidFill>
                  <a:srgbClr val="002060"/>
                </a:solidFill>
              </a:rPr>
              <a:t>The coastal zones of the Red sea incorporate about one third  of the national tourist income through its illustrious cities and </a:t>
            </a:r>
            <a:r>
              <a:rPr lang="en-US" dirty="0" smtClean="0">
                <a:solidFill>
                  <a:srgbClr val="002060"/>
                </a:solidFill>
              </a:rPr>
              <a:t>nature</a:t>
            </a:r>
          </a:p>
        </p:txBody>
      </p:sp>
    </p:spTree>
    <p:extLst>
      <p:ext uri="{BB962C8B-B14F-4D97-AF65-F5344CB8AC3E}">
        <p14:creationId xmlns:p14="http://schemas.microsoft.com/office/powerpoint/2010/main" xmlns="" val="1601022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376" y="1209965"/>
            <a:ext cx="8246406" cy="3421758"/>
          </a:xfrm>
        </p:spPr>
        <p:txBody>
          <a:bodyPr/>
          <a:lstStyle/>
          <a:p>
            <a:r>
              <a:rPr lang="en-US" dirty="0" smtClean="0">
                <a:solidFill>
                  <a:srgbClr val="002060"/>
                </a:solidFill>
              </a:rPr>
              <a:t>Agriculture </a:t>
            </a:r>
            <a:r>
              <a:rPr lang="en-US" dirty="0">
                <a:solidFill>
                  <a:srgbClr val="002060"/>
                </a:solidFill>
              </a:rPr>
              <a:t>is quite critical to the national </a:t>
            </a:r>
            <a:r>
              <a:rPr lang="en-US" dirty="0" smtClean="0">
                <a:solidFill>
                  <a:srgbClr val="002060"/>
                </a:solidFill>
              </a:rPr>
              <a:t>economy</a:t>
            </a:r>
          </a:p>
          <a:p>
            <a:r>
              <a:rPr lang="en-US" dirty="0">
                <a:solidFill>
                  <a:srgbClr val="002060"/>
                </a:solidFill>
              </a:rPr>
              <a:t>M</a:t>
            </a:r>
            <a:r>
              <a:rPr lang="en-US" dirty="0" smtClean="0">
                <a:solidFill>
                  <a:srgbClr val="002060"/>
                </a:solidFill>
              </a:rPr>
              <a:t>ajor </a:t>
            </a:r>
            <a:r>
              <a:rPr lang="en-US" dirty="0">
                <a:solidFill>
                  <a:srgbClr val="002060"/>
                </a:solidFill>
              </a:rPr>
              <a:t>urban centers, commerce, and industrial activities are also confined to the </a:t>
            </a:r>
            <a:r>
              <a:rPr lang="en-US" dirty="0" smtClean="0">
                <a:solidFill>
                  <a:srgbClr val="002060"/>
                </a:solidFill>
              </a:rPr>
              <a:t>Nile </a:t>
            </a:r>
            <a:r>
              <a:rPr lang="en-US" dirty="0">
                <a:solidFill>
                  <a:srgbClr val="002060"/>
                </a:solidFill>
              </a:rPr>
              <a:t>and the coast around its delta</a:t>
            </a:r>
          </a:p>
        </p:txBody>
      </p:sp>
      <p:pic>
        <p:nvPicPr>
          <p:cNvPr id="4" name="Picture 3"/>
          <p:cNvPicPr>
            <a:picLocks noChangeAspect="1"/>
          </p:cNvPicPr>
          <p:nvPr/>
        </p:nvPicPr>
        <p:blipFill rotWithShape="1">
          <a:blip r:embed="rId2" cstate="print">
            <a:clrChange>
              <a:clrFrom>
                <a:srgbClr val="00C5FF"/>
              </a:clrFrom>
              <a:clrTo>
                <a:srgbClr val="00C5FF">
                  <a:alpha val="0"/>
                </a:srgbClr>
              </a:clrTo>
            </a:clrChange>
            <a:extLst>
              <a:ext uri="{28A0092B-C50C-407E-A947-70E740481C1C}">
                <a14:useLocalDpi xmlns:a14="http://schemas.microsoft.com/office/drawing/2010/main" xmlns="" val="0"/>
              </a:ext>
            </a:extLst>
          </a:blip>
          <a:srcRect l="2351" t="24455" r="9450" b="37773"/>
          <a:stretch/>
        </p:blipFill>
        <p:spPr>
          <a:xfrm>
            <a:off x="6389" y="4418062"/>
            <a:ext cx="9140215" cy="244827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7981" t="27700" r="9334" b="39283"/>
          <a:stretch/>
        </p:blipFill>
        <p:spPr>
          <a:xfrm>
            <a:off x="542133" y="4631722"/>
            <a:ext cx="8642571" cy="2158411"/>
          </a:xfrm>
          <a:prstGeom prst="rect">
            <a:avLst/>
          </a:prstGeom>
          <a:noFill/>
          <a:ln>
            <a:no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14792" t="25850" r="5312" b="39008"/>
          <a:stretch/>
        </p:blipFill>
        <p:spPr>
          <a:xfrm>
            <a:off x="1343025" y="4585557"/>
            <a:ext cx="8162926" cy="2245603"/>
          </a:xfrm>
          <a:prstGeom prst="rect">
            <a:avLst/>
          </a:prstGeom>
        </p:spPr>
      </p:pic>
      <p:sp>
        <p:nvSpPr>
          <p:cNvPr id="8" name="Title 1"/>
          <p:cNvSpPr>
            <a:spLocks noGrp="1"/>
          </p:cNvSpPr>
          <p:nvPr>
            <p:ph type="title"/>
          </p:nvPr>
        </p:nvSpPr>
        <p:spPr>
          <a:xfrm>
            <a:off x="533400" y="636249"/>
            <a:ext cx="8250382" cy="574963"/>
          </a:xfrm>
        </p:spPr>
        <p:txBody>
          <a:bodyPr>
            <a:normAutofit fontScale="90000"/>
          </a:bodyPr>
          <a:lstStyle/>
          <a:p>
            <a:r>
              <a:rPr lang="en-US" dirty="0"/>
              <a:t>Why </a:t>
            </a:r>
            <a:r>
              <a:rPr lang="en-US" dirty="0" smtClean="0"/>
              <a:t>systematic observation system</a:t>
            </a:r>
            <a:r>
              <a:rPr lang="en-US" dirty="0"/>
              <a:t/>
            </a:r>
            <a:br>
              <a:rPr lang="en-US" dirty="0"/>
            </a:br>
            <a:endParaRPr lang="en-US" dirty="0"/>
          </a:p>
        </p:txBody>
      </p:sp>
    </p:spTree>
    <p:extLst>
      <p:ext uri="{BB962C8B-B14F-4D97-AF65-F5344CB8AC3E}">
        <p14:creationId xmlns:p14="http://schemas.microsoft.com/office/powerpoint/2010/main" xmlns="" val="213312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1000"/>
                            </p:stCondLst>
                            <p:childTnLst>
                              <p:par>
                                <p:cTn id="17" presetID="26" presetClass="emph" presetSubtype="0" fill="hold" nodeType="afterEffect">
                                  <p:stCondLst>
                                    <p:cond delay="0"/>
                                  </p:stCondLst>
                                  <p:childTnLst>
                                    <p:animEffect transition="out" filter="fade">
                                      <p:cBhvr>
                                        <p:cTn id="18" dur="500" tmFilter="0, 0; .2, .5; .8, .5; 1, 0"/>
                                        <p:tgtEl>
                                          <p:spTgt spid="6"/>
                                        </p:tgtEl>
                                      </p:cBhvr>
                                    </p:animEffect>
                                    <p:animScale>
                                      <p:cBhvr>
                                        <p:cTn id="19"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solidFill>
                  <a:srgbClr val="002060"/>
                </a:solidFill>
              </a:rPr>
              <a:t>The </a:t>
            </a:r>
            <a:r>
              <a:rPr lang="en-US" b="1" dirty="0">
                <a:solidFill>
                  <a:srgbClr val="002060"/>
                </a:solidFill>
              </a:rPr>
              <a:t>coastal zone of Egypt suffers from a number of </a:t>
            </a:r>
            <a:r>
              <a:rPr lang="en-US" b="1" dirty="0" smtClean="0">
                <a:solidFill>
                  <a:srgbClr val="002060"/>
                </a:solidFill>
              </a:rPr>
              <a:t>problems</a:t>
            </a:r>
            <a:r>
              <a:rPr lang="en-US" b="1" dirty="0">
                <a:solidFill>
                  <a:srgbClr val="002060"/>
                </a:solidFill>
              </a:rPr>
              <a:t>, including </a:t>
            </a:r>
            <a:r>
              <a:rPr lang="en-US" b="1" dirty="0" smtClean="0">
                <a:solidFill>
                  <a:srgbClr val="002060"/>
                </a:solidFill>
              </a:rPr>
              <a:t>:</a:t>
            </a:r>
          </a:p>
          <a:p>
            <a:pPr lvl="1"/>
            <a:r>
              <a:rPr lang="en-US" dirty="0" smtClean="0">
                <a:solidFill>
                  <a:srgbClr val="002060"/>
                </a:solidFill>
              </a:rPr>
              <a:t>high rate of population growth</a:t>
            </a:r>
          </a:p>
          <a:p>
            <a:pPr lvl="1"/>
            <a:r>
              <a:rPr lang="en-US" dirty="0" smtClean="0">
                <a:solidFill>
                  <a:srgbClr val="002060"/>
                </a:solidFill>
              </a:rPr>
              <a:t>Subsidence</a:t>
            </a:r>
          </a:p>
          <a:p>
            <a:pPr lvl="1"/>
            <a:r>
              <a:rPr lang="en-US" dirty="0" smtClean="0">
                <a:solidFill>
                  <a:srgbClr val="002060"/>
                </a:solidFill>
              </a:rPr>
              <a:t>excessive </a:t>
            </a:r>
            <a:r>
              <a:rPr lang="en-US" dirty="0">
                <a:solidFill>
                  <a:srgbClr val="002060"/>
                </a:solidFill>
              </a:rPr>
              <a:t>erosion </a:t>
            </a:r>
            <a:r>
              <a:rPr lang="en-US" dirty="0" smtClean="0">
                <a:solidFill>
                  <a:srgbClr val="002060"/>
                </a:solidFill>
              </a:rPr>
              <a:t>rates</a:t>
            </a:r>
          </a:p>
          <a:p>
            <a:pPr lvl="1"/>
            <a:r>
              <a:rPr lang="en-US" dirty="0" smtClean="0">
                <a:solidFill>
                  <a:srgbClr val="002060"/>
                </a:solidFill>
              </a:rPr>
              <a:t>water logging</a:t>
            </a:r>
          </a:p>
          <a:p>
            <a:pPr lvl="1"/>
            <a:r>
              <a:rPr lang="en-US" dirty="0" smtClean="0">
                <a:solidFill>
                  <a:srgbClr val="002060"/>
                </a:solidFill>
              </a:rPr>
              <a:t>soil salinity</a:t>
            </a:r>
          </a:p>
          <a:p>
            <a:pPr lvl="1"/>
            <a:r>
              <a:rPr lang="en-US" dirty="0" smtClean="0">
                <a:solidFill>
                  <a:srgbClr val="002060"/>
                </a:solidFill>
              </a:rPr>
              <a:t>land </a:t>
            </a:r>
            <a:r>
              <a:rPr lang="en-US" dirty="0">
                <a:solidFill>
                  <a:srgbClr val="002060"/>
                </a:solidFill>
              </a:rPr>
              <a:t>use </a:t>
            </a:r>
            <a:r>
              <a:rPr lang="en-US" dirty="0" smtClean="0">
                <a:solidFill>
                  <a:srgbClr val="002060"/>
                </a:solidFill>
              </a:rPr>
              <a:t>interference</a:t>
            </a:r>
          </a:p>
          <a:p>
            <a:pPr lvl="1"/>
            <a:r>
              <a:rPr lang="en-US" dirty="0" smtClean="0">
                <a:solidFill>
                  <a:srgbClr val="002060"/>
                </a:solidFill>
              </a:rPr>
              <a:t>ecosystem </a:t>
            </a:r>
            <a:r>
              <a:rPr lang="en-US" dirty="0">
                <a:solidFill>
                  <a:srgbClr val="002060"/>
                </a:solidFill>
              </a:rPr>
              <a:t>pollution and </a:t>
            </a:r>
            <a:r>
              <a:rPr lang="en-US" dirty="0" smtClean="0">
                <a:solidFill>
                  <a:srgbClr val="002060"/>
                </a:solidFill>
              </a:rPr>
              <a:t>degradation</a:t>
            </a:r>
          </a:p>
          <a:p>
            <a:pPr lvl="1"/>
            <a:r>
              <a:rPr lang="en-US" dirty="0" smtClean="0">
                <a:solidFill>
                  <a:srgbClr val="002060"/>
                </a:solidFill>
              </a:rPr>
              <a:t>lack </a:t>
            </a:r>
            <a:r>
              <a:rPr lang="en-US" dirty="0">
                <a:solidFill>
                  <a:srgbClr val="002060"/>
                </a:solidFill>
              </a:rPr>
              <a:t>of appropriate institutional management systems </a:t>
            </a:r>
            <a:endParaRPr lang="en-US" dirty="0" smtClean="0">
              <a:solidFill>
                <a:srgbClr val="002060"/>
              </a:solidFill>
            </a:endParaRPr>
          </a:p>
          <a:p>
            <a:pPr lvl="1"/>
            <a:r>
              <a:rPr lang="en-US" dirty="0" smtClean="0">
                <a:solidFill>
                  <a:srgbClr val="002060"/>
                </a:solidFill>
              </a:rPr>
              <a:t>lack </a:t>
            </a:r>
            <a:r>
              <a:rPr lang="en-US" dirty="0">
                <a:solidFill>
                  <a:srgbClr val="002060"/>
                </a:solidFill>
              </a:rPr>
              <a:t>of consistent </a:t>
            </a:r>
            <a:r>
              <a:rPr lang="en-US" dirty="0" smtClean="0">
                <a:solidFill>
                  <a:srgbClr val="002060"/>
                </a:solidFill>
              </a:rPr>
              <a:t>information system, </a:t>
            </a:r>
            <a:r>
              <a:rPr lang="en-US" dirty="0">
                <a:solidFill>
                  <a:srgbClr val="002060"/>
                </a:solidFill>
              </a:rPr>
              <a:t>Metrological and Oceanographic measurements</a:t>
            </a:r>
          </a:p>
        </p:txBody>
      </p:sp>
      <p:sp>
        <p:nvSpPr>
          <p:cNvPr id="5" name="Title 1"/>
          <p:cNvSpPr>
            <a:spLocks noGrp="1"/>
          </p:cNvSpPr>
          <p:nvPr>
            <p:ph type="title"/>
          </p:nvPr>
        </p:nvSpPr>
        <p:spPr>
          <a:xfrm>
            <a:off x="533400" y="636249"/>
            <a:ext cx="8250382" cy="574963"/>
          </a:xfrm>
        </p:spPr>
        <p:txBody>
          <a:bodyPr>
            <a:normAutofit fontScale="90000"/>
          </a:bodyPr>
          <a:lstStyle/>
          <a:p>
            <a:r>
              <a:rPr lang="en-US" dirty="0"/>
              <a:t>Why </a:t>
            </a:r>
            <a:r>
              <a:rPr lang="en-US" dirty="0" smtClean="0"/>
              <a:t>systematic observation system</a:t>
            </a:r>
            <a:r>
              <a:rPr lang="en-US" dirty="0"/>
              <a:t/>
            </a:r>
            <a:br>
              <a:rPr lang="en-US" dirty="0"/>
            </a:br>
            <a:endParaRPr lang="en-US" dirty="0"/>
          </a:p>
        </p:txBody>
      </p:sp>
    </p:spTree>
    <p:extLst>
      <p:ext uri="{BB962C8B-B14F-4D97-AF65-F5344CB8AC3E}">
        <p14:creationId xmlns:p14="http://schemas.microsoft.com/office/powerpoint/2010/main" xmlns="" val="4042463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Data and Information </a:t>
            </a:r>
            <a:r>
              <a:rPr lang="en-US" dirty="0" smtClean="0"/>
              <a:t>Resources</a:t>
            </a:r>
            <a:endParaRPr lang="en-US" dirty="0"/>
          </a:p>
        </p:txBody>
      </p:sp>
      <p:sp>
        <p:nvSpPr>
          <p:cNvPr id="3" name="Content Placeholder 2"/>
          <p:cNvSpPr>
            <a:spLocks noGrp="1"/>
          </p:cNvSpPr>
          <p:nvPr>
            <p:ph idx="1"/>
          </p:nvPr>
        </p:nvSpPr>
        <p:spPr/>
        <p:txBody>
          <a:bodyPr anchor="t" anchorCtr="0"/>
          <a:lstStyle/>
          <a:p>
            <a:r>
              <a:rPr lang="en-US" b="1" dirty="0" smtClean="0">
                <a:solidFill>
                  <a:srgbClr val="002060"/>
                </a:solidFill>
                <a:latin typeface="Arial Narrow" panose="020B0606020202030204" pitchFamily="34" charset="0"/>
              </a:rPr>
              <a:t>Coastal Research Institute (</a:t>
            </a:r>
            <a:r>
              <a:rPr lang="en-US" b="1" dirty="0" err="1" smtClean="0">
                <a:solidFill>
                  <a:srgbClr val="002060"/>
                </a:solidFill>
                <a:latin typeface="Arial Narrow" panose="020B0606020202030204" pitchFamily="34" charset="0"/>
              </a:rPr>
              <a:t>CoRI</a:t>
            </a:r>
            <a:r>
              <a:rPr lang="en-US" b="1" dirty="0" smtClean="0">
                <a:solidFill>
                  <a:srgbClr val="002060"/>
                </a:solidFill>
                <a:latin typeface="Arial Narrow" panose="020B0606020202030204" pitchFamily="34" charset="0"/>
              </a:rPr>
              <a:t>)</a:t>
            </a:r>
          </a:p>
          <a:p>
            <a:pPr lvl="1"/>
            <a:r>
              <a:rPr lang="en-US" dirty="0">
                <a:solidFill>
                  <a:srgbClr val="C00000"/>
                </a:solidFill>
              </a:rPr>
              <a:t>Responsibility: </a:t>
            </a:r>
            <a:endParaRPr lang="en-US" dirty="0" smtClean="0">
              <a:solidFill>
                <a:srgbClr val="C00000"/>
              </a:solidFill>
            </a:endParaRPr>
          </a:p>
          <a:p>
            <a:pPr lvl="2"/>
            <a:r>
              <a:rPr lang="en-US" dirty="0" smtClean="0">
                <a:solidFill>
                  <a:srgbClr val="002060"/>
                </a:solidFill>
              </a:rPr>
              <a:t>Protection </a:t>
            </a:r>
            <a:r>
              <a:rPr lang="en-US" dirty="0">
                <a:solidFill>
                  <a:srgbClr val="002060"/>
                </a:solidFill>
              </a:rPr>
              <a:t>and management </a:t>
            </a:r>
            <a:r>
              <a:rPr lang="en-US" dirty="0" smtClean="0">
                <a:solidFill>
                  <a:srgbClr val="002060"/>
                </a:solidFill>
              </a:rPr>
              <a:t>Studies for shoreline and </a:t>
            </a:r>
            <a:r>
              <a:rPr lang="en-US" dirty="0">
                <a:solidFill>
                  <a:srgbClr val="002060"/>
                </a:solidFill>
              </a:rPr>
              <a:t>coastal systems of </a:t>
            </a:r>
            <a:r>
              <a:rPr lang="en-US" dirty="0" smtClean="0">
                <a:solidFill>
                  <a:srgbClr val="002060"/>
                </a:solidFill>
              </a:rPr>
              <a:t>Egypt</a:t>
            </a:r>
          </a:p>
          <a:p>
            <a:pPr lvl="2"/>
            <a:r>
              <a:rPr lang="en-US" dirty="0" smtClean="0">
                <a:solidFill>
                  <a:srgbClr val="002060"/>
                </a:solidFill>
              </a:rPr>
              <a:t>Accurate measurements </a:t>
            </a:r>
            <a:r>
              <a:rPr lang="en-US" dirty="0">
                <a:solidFill>
                  <a:srgbClr val="002060"/>
                </a:solidFill>
              </a:rPr>
              <a:t>and analysis of data </a:t>
            </a:r>
            <a:r>
              <a:rPr lang="en-US" dirty="0" smtClean="0">
                <a:solidFill>
                  <a:srgbClr val="002060"/>
                </a:solidFill>
              </a:rPr>
              <a:t>for </a:t>
            </a:r>
            <a:r>
              <a:rPr lang="en-US" dirty="0">
                <a:solidFill>
                  <a:srgbClr val="002060"/>
                </a:solidFill>
              </a:rPr>
              <a:t>Egyptian </a:t>
            </a:r>
            <a:r>
              <a:rPr lang="en-US" dirty="0" smtClean="0">
                <a:solidFill>
                  <a:srgbClr val="002060"/>
                </a:solidFill>
              </a:rPr>
              <a:t>coastal zones and </a:t>
            </a:r>
            <a:r>
              <a:rPr lang="en-US" dirty="0">
                <a:solidFill>
                  <a:srgbClr val="002060"/>
                </a:solidFill>
              </a:rPr>
              <a:t>coastal </a:t>
            </a:r>
            <a:r>
              <a:rPr lang="en-US" dirty="0" smtClean="0">
                <a:solidFill>
                  <a:srgbClr val="002060"/>
                </a:solidFill>
              </a:rPr>
              <a:t>systems.</a:t>
            </a:r>
          </a:p>
          <a:p>
            <a:pPr lvl="1"/>
            <a:r>
              <a:rPr lang="en-US" dirty="0" smtClean="0">
                <a:solidFill>
                  <a:srgbClr val="C00000"/>
                </a:solidFill>
              </a:rPr>
              <a:t>Data Available: </a:t>
            </a:r>
            <a:endParaRPr lang="en-US" dirty="0" smtClean="0"/>
          </a:p>
          <a:p>
            <a:pPr lvl="2"/>
            <a:r>
              <a:rPr lang="en-US" dirty="0" err="1">
                <a:solidFill>
                  <a:srgbClr val="002060"/>
                </a:solidFill>
              </a:rPr>
              <a:t>CoRI</a:t>
            </a:r>
            <a:r>
              <a:rPr lang="en-US" dirty="0">
                <a:solidFill>
                  <a:srgbClr val="002060"/>
                </a:solidFill>
              </a:rPr>
              <a:t> has a coastal database includes metrological, hydrological and hydrographic data </a:t>
            </a:r>
            <a:r>
              <a:rPr lang="en-US" dirty="0" smtClean="0">
                <a:solidFill>
                  <a:srgbClr val="002060"/>
                </a:solidFill>
              </a:rPr>
              <a:t>since </a:t>
            </a:r>
            <a:r>
              <a:rPr lang="en-US" dirty="0">
                <a:solidFill>
                  <a:srgbClr val="002060"/>
                </a:solidFill>
              </a:rPr>
              <a:t>1971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8333" t="28897" r="27917" b="19757"/>
          <a:stretch/>
        </p:blipFill>
        <p:spPr>
          <a:xfrm>
            <a:off x="3756189" y="4264373"/>
            <a:ext cx="4816186" cy="2431702"/>
          </a:xfrm>
          <a:prstGeom prst="rect">
            <a:avLst/>
          </a:prstGeom>
          <a:gradFill>
            <a:gsLst>
              <a:gs pos="0">
                <a:schemeClr val="tx1">
                  <a:lumMod val="85000"/>
                </a:schemeClr>
              </a:gs>
              <a:gs pos="49000">
                <a:schemeClr val="tx1">
                  <a:alpha val="89000"/>
                </a:schemeClr>
              </a:gs>
            </a:gsLst>
            <a:lin ang="6120000" scaled="1"/>
          </a:gradFill>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46782" y="4292071"/>
            <a:ext cx="1562101" cy="117157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36723" y="5539356"/>
            <a:ext cx="1679079" cy="1299461"/>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9917" y="3664263"/>
            <a:ext cx="1453457" cy="205311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8611" r="18889"/>
          <a:stretch/>
        </p:blipFill>
        <p:spPr>
          <a:xfrm>
            <a:off x="7105651" y="1025236"/>
            <a:ext cx="990600" cy="964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45522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Data and Information </a:t>
            </a:r>
            <a:r>
              <a:rPr lang="en-US" dirty="0" smtClean="0"/>
              <a:t>Resources</a:t>
            </a:r>
            <a:endParaRPr lang="en-US" dirty="0"/>
          </a:p>
        </p:txBody>
      </p:sp>
      <p:sp>
        <p:nvSpPr>
          <p:cNvPr id="3" name="Content Placeholder 2"/>
          <p:cNvSpPr>
            <a:spLocks noGrp="1"/>
          </p:cNvSpPr>
          <p:nvPr>
            <p:ph idx="1"/>
          </p:nvPr>
        </p:nvSpPr>
        <p:spPr/>
        <p:txBody>
          <a:bodyPr anchor="t" anchorCtr="0"/>
          <a:lstStyle/>
          <a:p>
            <a:r>
              <a:rPr lang="en-US" b="1" dirty="0" smtClean="0">
                <a:solidFill>
                  <a:srgbClr val="002060"/>
                </a:solidFill>
                <a:latin typeface="Arial Narrow" panose="020B0606020202030204" pitchFamily="34" charset="0"/>
              </a:rPr>
              <a:t>Egyptian National Oceanographic Data Center (ENODC)</a:t>
            </a:r>
          </a:p>
          <a:p>
            <a:pPr lvl="1"/>
            <a:r>
              <a:rPr lang="en-US" dirty="0">
                <a:solidFill>
                  <a:srgbClr val="C00000"/>
                </a:solidFill>
              </a:rPr>
              <a:t>Responsibility: </a:t>
            </a:r>
            <a:endParaRPr lang="en-US" dirty="0" smtClean="0">
              <a:solidFill>
                <a:srgbClr val="C00000"/>
              </a:solidFill>
            </a:endParaRPr>
          </a:p>
          <a:p>
            <a:pPr lvl="2"/>
            <a:r>
              <a:rPr lang="en-US" dirty="0">
                <a:solidFill>
                  <a:srgbClr val="002060"/>
                </a:solidFill>
              </a:rPr>
              <a:t>Receive, Prepare and </a:t>
            </a:r>
            <a:r>
              <a:rPr lang="en-US" dirty="0" smtClean="0">
                <a:solidFill>
                  <a:srgbClr val="002060"/>
                </a:solidFill>
              </a:rPr>
              <a:t>maintain </a:t>
            </a:r>
            <a:r>
              <a:rPr lang="en-US" dirty="0">
                <a:solidFill>
                  <a:srgbClr val="002060"/>
                </a:solidFill>
              </a:rPr>
              <a:t>data observed by </a:t>
            </a:r>
            <a:r>
              <a:rPr lang="en-US" dirty="0" smtClean="0">
                <a:solidFill>
                  <a:srgbClr val="002060"/>
                </a:solidFill>
              </a:rPr>
              <a:t>NIOF-branches </a:t>
            </a:r>
            <a:r>
              <a:rPr lang="en-US" dirty="0">
                <a:solidFill>
                  <a:srgbClr val="002060"/>
                </a:solidFill>
              </a:rPr>
              <a:t>as well as the available oceanographic and weather data from Meteorological Agency, Fisheries Agency, Universities and other organization in </a:t>
            </a:r>
            <a:r>
              <a:rPr lang="en-US" dirty="0" smtClean="0">
                <a:solidFill>
                  <a:srgbClr val="002060"/>
                </a:solidFill>
              </a:rPr>
              <a:t>Egypt.</a:t>
            </a:r>
          </a:p>
          <a:p>
            <a:pPr lvl="1"/>
            <a:r>
              <a:rPr lang="en-US" dirty="0">
                <a:solidFill>
                  <a:srgbClr val="C00000"/>
                </a:solidFill>
              </a:rPr>
              <a:t>Data Available: </a:t>
            </a:r>
            <a:endParaRPr lang="en-US" dirty="0"/>
          </a:p>
          <a:p>
            <a:pPr lvl="2"/>
            <a:r>
              <a:rPr lang="en-US" sz="1200" dirty="0" smtClean="0">
                <a:solidFill>
                  <a:srgbClr val="002060"/>
                </a:solidFill>
              </a:rPr>
              <a:t>Checklist </a:t>
            </a:r>
            <a:r>
              <a:rPr lang="en-US" sz="1200" dirty="0">
                <a:solidFill>
                  <a:srgbClr val="002060"/>
                </a:solidFill>
              </a:rPr>
              <a:t>of Egyptian Mediterranean and Red Sea Fishes.</a:t>
            </a:r>
          </a:p>
          <a:p>
            <a:pPr lvl="2"/>
            <a:r>
              <a:rPr lang="en-US" sz="1200" dirty="0" smtClean="0">
                <a:solidFill>
                  <a:srgbClr val="002060"/>
                </a:solidFill>
              </a:rPr>
              <a:t>Tides </a:t>
            </a:r>
            <a:r>
              <a:rPr lang="en-US" sz="1200" dirty="0">
                <a:solidFill>
                  <a:srgbClr val="002060"/>
                </a:solidFill>
              </a:rPr>
              <a:t>at Alexandria, Egypt, for the period 1993-2000.</a:t>
            </a:r>
          </a:p>
          <a:p>
            <a:pPr lvl="2"/>
            <a:r>
              <a:rPr lang="en-US" sz="1200" dirty="0" smtClean="0">
                <a:solidFill>
                  <a:srgbClr val="002060"/>
                </a:solidFill>
              </a:rPr>
              <a:t>Hydrographic </a:t>
            </a:r>
            <a:r>
              <a:rPr lang="en-US" sz="1200" dirty="0">
                <a:solidFill>
                  <a:srgbClr val="002060"/>
                </a:solidFill>
              </a:rPr>
              <a:t>studies of some lagoons near </a:t>
            </a:r>
            <a:r>
              <a:rPr lang="en-US" sz="1200" dirty="0" err="1" smtClean="0">
                <a:solidFill>
                  <a:srgbClr val="002060"/>
                </a:solidFill>
              </a:rPr>
              <a:t>Hurgadda</a:t>
            </a:r>
            <a:r>
              <a:rPr lang="en-US" sz="1200" dirty="0">
                <a:solidFill>
                  <a:srgbClr val="002060"/>
                </a:solidFill>
              </a:rPr>
              <a:t>.</a:t>
            </a:r>
          </a:p>
          <a:p>
            <a:pPr lvl="2"/>
            <a:r>
              <a:rPr lang="en-US" sz="1200" dirty="0" smtClean="0">
                <a:solidFill>
                  <a:srgbClr val="002060"/>
                </a:solidFill>
              </a:rPr>
              <a:t>Current </a:t>
            </a:r>
            <a:r>
              <a:rPr lang="en-US" sz="1200" dirty="0">
                <a:solidFill>
                  <a:srgbClr val="002060"/>
                </a:solidFill>
              </a:rPr>
              <a:t>System Survey at Exploratory drilling site </a:t>
            </a:r>
            <a:r>
              <a:rPr lang="en-US" sz="1200" dirty="0" err="1">
                <a:solidFill>
                  <a:srgbClr val="002060"/>
                </a:solidFill>
              </a:rPr>
              <a:t>Hurgada</a:t>
            </a:r>
            <a:r>
              <a:rPr lang="en-US" sz="1200" dirty="0">
                <a:solidFill>
                  <a:srgbClr val="002060"/>
                </a:solidFill>
              </a:rPr>
              <a:t>-Red Sea.</a:t>
            </a:r>
          </a:p>
          <a:p>
            <a:pPr lvl="2"/>
            <a:r>
              <a:rPr lang="en-US" sz="1200" dirty="0" smtClean="0">
                <a:solidFill>
                  <a:srgbClr val="002060"/>
                </a:solidFill>
              </a:rPr>
              <a:t>Topography</a:t>
            </a:r>
            <a:r>
              <a:rPr lang="en-US" sz="1200" dirty="0">
                <a:solidFill>
                  <a:srgbClr val="002060"/>
                </a:solidFill>
              </a:rPr>
              <a:t>, tides and </a:t>
            </a:r>
            <a:r>
              <a:rPr lang="en-US" sz="1200" dirty="0" err="1">
                <a:solidFill>
                  <a:srgbClr val="002060"/>
                </a:solidFill>
              </a:rPr>
              <a:t>physio</a:t>
            </a:r>
            <a:r>
              <a:rPr lang="en-US" sz="1200" dirty="0">
                <a:solidFill>
                  <a:srgbClr val="002060"/>
                </a:solidFill>
              </a:rPr>
              <a:t>-chemical characteristics </a:t>
            </a:r>
            <a:r>
              <a:rPr lang="en-US" sz="1200" dirty="0" smtClean="0">
                <a:solidFill>
                  <a:srgbClr val="002060"/>
                </a:solidFill>
              </a:rPr>
              <a:t>of Sinai.</a:t>
            </a:r>
          </a:p>
          <a:p>
            <a:pPr lvl="2"/>
            <a:r>
              <a:rPr lang="en-US" sz="1200" dirty="0">
                <a:solidFill>
                  <a:srgbClr val="002060"/>
                </a:solidFill>
              </a:rPr>
              <a:t>Concentrations of the major ions in sea water of deferent salinity.</a:t>
            </a:r>
          </a:p>
          <a:p>
            <a:pPr lvl="2"/>
            <a:r>
              <a:rPr lang="en-US" sz="1200" dirty="0">
                <a:solidFill>
                  <a:srgbClr val="002060"/>
                </a:solidFill>
              </a:rPr>
              <a:t>Physical Oceanography data for Red Sea (1990-2000).</a:t>
            </a:r>
          </a:p>
          <a:p>
            <a:pPr lvl="2"/>
            <a:r>
              <a:rPr lang="en-US" sz="1200" dirty="0">
                <a:solidFill>
                  <a:srgbClr val="002060"/>
                </a:solidFill>
              </a:rPr>
              <a:t>Circulation models applied on the eastern Mediterranean Sea.</a:t>
            </a:r>
          </a:p>
          <a:p>
            <a:pPr lvl="2"/>
            <a:r>
              <a:rPr lang="en-US" sz="1200" dirty="0">
                <a:solidFill>
                  <a:srgbClr val="002060"/>
                </a:solidFill>
              </a:rPr>
              <a:t>A comprehensive bibliography of the physical oceanography of the Mediterranean Sea.</a:t>
            </a:r>
          </a:p>
          <a:p>
            <a:pPr lvl="2"/>
            <a:endParaRPr lang="en-US" sz="12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22042" y="2825751"/>
            <a:ext cx="2575644" cy="19656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cstate="print"/>
          <a:stretch>
            <a:fillRect/>
          </a:stretch>
        </p:blipFill>
        <p:spPr>
          <a:xfrm>
            <a:off x="7211771" y="1109846"/>
            <a:ext cx="1413117" cy="659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14106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Data and Information </a:t>
            </a:r>
            <a:r>
              <a:rPr lang="en-US" dirty="0" smtClean="0"/>
              <a:t>Resources</a:t>
            </a:r>
            <a:endParaRPr lang="en-US" dirty="0"/>
          </a:p>
        </p:txBody>
      </p:sp>
      <p:sp>
        <p:nvSpPr>
          <p:cNvPr id="3" name="Content Placeholder 2"/>
          <p:cNvSpPr>
            <a:spLocks noGrp="1"/>
          </p:cNvSpPr>
          <p:nvPr>
            <p:ph idx="1"/>
          </p:nvPr>
        </p:nvSpPr>
        <p:spPr/>
        <p:txBody>
          <a:bodyPr anchor="t" anchorCtr="0"/>
          <a:lstStyle/>
          <a:p>
            <a:r>
              <a:rPr lang="en-US" b="1" dirty="0" smtClean="0">
                <a:solidFill>
                  <a:srgbClr val="002060"/>
                </a:solidFill>
                <a:latin typeface="Arial Narrow" panose="020B0606020202030204" pitchFamily="34" charset="0"/>
              </a:rPr>
              <a:t>National Authority for Remote Sensing and Space sciences (NARSS) </a:t>
            </a:r>
          </a:p>
          <a:p>
            <a:pPr lvl="1"/>
            <a:r>
              <a:rPr lang="en-US" dirty="0" smtClean="0">
                <a:solidFill>
                  <a:srgbClr val="C00000"/>
                </a:solidFill>
              </a:rPr>
              <a:t>Responsibility: </a:t>
            </a:r>
          </a:p>
          <a:p>
            <a:pPr lvl="2"/>
            <a:r>
              <a:rPr lang="en-US" dirty="0">
                <a:solidFill>
                  <a:srgbClr val="002060"/>
                </a:solidFill>
              </a:rPr>
              <a:t>NARSS is mainly aiming at promoting the use of the state of the art of space technology and Earth observation for the sustainable development of Egypt and introducing high technological capabilities into the local and regional market.</a:t>
            </a:r>
            <a:endParaRPr lang="en-US" dirty="0" smtClean="0">
              <a:solidFill>
                <a:srgbClr val="002060"/>
              </a:solidFill>
            </a:endParaRPr>
          </a:p>
          <a:p>
            <a:pPr lvl="1"/>
            <a:r>
              <a:rPr lang="en-US" dirty="0">
                <a:solidFill>
                  <a:srgbClr val="C00000"/>
                </a:solidFill>
              </a:rPr>
              <a:t>Data Available: </a:t>
            </a:r>
            <a:endParaRPr lang="en-US" dirty="0"/>
          </a:p>
          <a:p>
            <a:pPr lvl="2"/>
            <a:r>
              <a:rPr lang="en-US" dirty="0" smtClean="0">
                <a:solidFill>
                  <a:srgbClr val="002060"/>
                </a:solidFill>
              </a:rPr>
              <a:t>Data </a:t>
            </a:r>
            <a:r>
              <a:rPr lang="en-US" dirty="0">
                <a:solidFill>
                  <a:srgbClr val="002060"/>
                </a:solidFill>
              </a:rPr>
              <a:t>provided by earth observation satellites and various airborne sensors </a:t>
            </a:r>
            <a:endParaRPr lang="en-US" dirty="0" smtClean="0">
              <a:solidFill>
                <a:srgbClr val="002060"/>
              </a:solidFill>
            </a:endParaRPr>
          </a:p>
          <a:p>
            <a:pPr lvl="2"/>
            <a:r>
              <a:rPr lang="en-US" dirty="0" smtClean="0">
                <a:solidFill>
                  <a:srgbClr val="002060"/>
                </a:solidFill>
              </a:rPr>
              <a:t>Produce maps </a:t>
            </a:r>
            <a:r>
              <a:rPr lang="en-US" dirty="0">
                <a:solidFill>
                  <a:srgbClr val="002060"/>
                </a:solidFill>
              </a:rPr>
              <a:t>and spatial data for the evaluation and monitoring of natural </a:t>
            </a:r>
            <a:r>
              <a:rPr lang="en-US" dirty="0" smtClean="0">
                <a:solidFill>
                  <a:srgbClr val="002060"/>
                </a:solidFill>
              </a:rPr>
              <a:t>resources and natural hazards.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80856"/>
          <a:stretch/>
        </p:blipFill>
        <p:spPr>
          <a:xfrm>
            <a:off x="7875006" y="823479"/>
            <a:ext cx="1164219" cy="114309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01402" y="4799181"/>
            <a:ext cx="2779056" cy="171534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43425" y="4834941"/>
            <a:ext cx="1400176" cy="170688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29844" y="4864621"/>
            <a:ext cx="3295650" cy="16499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0812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Data and Information </a:t>
            </a:r>
            <a:r>
              <a:rPr lang="en-US" dirty="0" smtClean="0"/>
              <a:t>Resources</a:t>
            </a:r>
            <a:endParaRPr lang="en-US" dirty="0"/>
          </a:p>
        </p:txBody>
      </p:sp>
      <p:sp>
        <p:nvSpPr>
          <p:cNvPr id="3" name="Content Placeholder 2"/>
          <p:cNvSpPr>
            <a:spLocks noGrp="1"/>
          </p:cNvSpPr>
          <p:nvPr>
            <p:ph idx="1"/>
          </p:nvPr>
        </p:nvSpPr>
        <p:spPr/>
        <p:txBody>
          <a:bodyPr anchor="t" anchorCtr="0"/>
          <a:lstStyle/>
          <a:p>
            <a:r>
              <a:rPr lang="en-US" b="1" dirty="0" smtClean="0">
                <a:solidFill>
                  <a:srgbClr val="002060"/>
                </a:solidFill>
                <a:latin typeface="Arial Narrow" panose="020B0606020202030204" pitchFamily="34" charset="0"/>
              </a:rPr>
              <a:t>Ministry </a:t>
            </a:r>
            <a:r>
              <a:rPr lang="en-US" b="1" dirty="0">
                <a:solidFill>
                  <a:srgbClr val="002060"/>
                </a:solidFill>
                <a:latin typeface="Arial Narrow" panose="020B0606020202030204" pitchFamily="34" charset="0"/>
              </a:rPr>
              <a:t>of petroleum and Egyptian Petroleum Research Institute (EPRI)</a:t>
            </a:r>
            <a:r>
              <a:rPr lang="en-US" b="1" dirty="0" smtClean="0">
                <a:solidFill>
                  <a:srgbClr val="002060"/>
                </a:solidFill>
                <a:latin typeface="Arial Narrow" panose="020B0606020202030204" pitchFamily="34" charset="0"/>
              </a:rPr>
              <a:t> </a:t>
            </a:r>
          </a:p>
          <a:p>
            <a:pPr lvl="1"/>
            <a:r>
              <a:rPr lang="en-US" dirty="0" smtClean="0">
                <a:solidFill>
                  <a:srgbClr val="C00000"/>
                </a:solidFill>
              </a:rPr>
              <a:t>Responsibility: </a:t>
            </a:r>
          </a:p>
          <a:p>
            <a:pPr lvl="2"/>
            <a:r>
              <a:rPr lang="en-US" dirty="0" smtClean="0">
                <a:solidFill>
                  <a:srgbClr val="002060"/>
                </a:solidFill>
              </a:rPr>
              <a:t>Develop studies </a:t>
            </a:r>
            <a:r>
              <a:rPr lang="en-US" dirty="0">
                <a:solidFill>
                  <a:srgbClr val="002060"/>
                </a:solidFill>
              </a:rPr>
              <a:t>and applications within the Oil sector, and to find </a:t>
            </a:r>
            <a:r>
              <a:rPr lang="en-US" dirty="0" smtClean="0">
                <a:solidFill>
                  <a:srgbClr val="002060"/>
                </a:solidFill>
              </a:rPr>
              <a:t>solutions </a:t>
            </a:r>
            <a:r>
              <a:rPr lang="en-US" dirty="0">
                <a:solidFill>
                  <a:srgbClr val="002060"/>
                </a:solidFill>
              </a:rPr>
              <a:t>to both long and short terms Oil </a:t>
            </a:r>
            <a:r>
              <a:rPr lang="en-US" dirty="0" smtClean="0">
                <a:solidFill>
                  <a:srgbClr val="002060"/>
                </a:solidFill>
              </a:rPr>
              <a:t>sector’s technical problems</a:t>
            </a:r>
            <a:r>
              <a:rPr lang="en-US" dirty="0" smtClean="0"/>
              <a:t>.</a:t>
            </a:r>
          </a:p>
          <a:p>
            <a:pPr lvl="1"/>
            <a:r>
              <a:rPr lang="en-US" dirty="0">
                <a:solidFill>
                  <a:srgbClr val="C00000"/>
                </a:solidFill>
              </a:rPr>
              <a:t>Data Available: </a:t>
            </a:r>
            <a:endParaRPr lang="en-US" dirty="0"/>
          </a:p>
          <a:p>
            <a:pPr lvl="2"/>
            <a:r>
              <a:rPr lang="en-US" dirty="0" smtClean="0">
                <a:solidFill>
                  <a:srgbClr val="002060"/>
                </a:solidFill>
              </a:rPr>
              <a:t>Metrological </a:t>
            </a:r>
            <a:r>
              <a:rPr lang="en-US" dirty="0">
                <a:solidFill>
                  <a:srgbClr val="002060"/>
                </a:solidFill>
              </a:rPr>
              <a:t>and oceanographic data of the </a:t>
            </a:r>
            <a:r>
              <a:rPr lang="en-US" dirty="0" smtClean="0">
                <a:solidFill>
                  <a:srgbClr val="002060"/>
                </a:solidFill>
              </a:rPr>
              <a:t>Mediterranean </a:t>
            </a:r>
            <a:r>
              <a:rPr lang="en-US" dirty="0">
                <a:solidFill>
                  <a:srgbClr val="002060"/>
                </a:solidFill>
              </a:rPr>
              <a:t>and Red sea petroleum </a:t>
            </a:r>
            <a:r>
              <a:rPr lang="en-US" dirty="0" smtClean="0">
                <a:solidFill>
                  <a:srgbClr val="002060"/>
                </a:solidFill>
              </a:rPr>
              <a:t>platform’s sites</a:t>
            </a:r>
            <a:r>
              <a:rPr lang="en-US" dirty="0" smtClean="0"/>
              <a:t>.</a:t>
            </a: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117789" y="1025236"/>
            <a:ext cx="871322" cy="7810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00333" y="4267200"/>
            <a:ext cx="3186113" cy="212407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9700" y="4267200"/>
            <a:ext cx="3156476" cy="177165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14725" y="4773336"/>
            <a:ext cx="2698486" cy="1804987"/>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80479"/>
          <a:stretch/>
        </p:blipFill>
        <p:spPr>
          <a:xfrm>
            <a:off x="56608" y="1007394"/>
            <a:ext cx="542925" cy="723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955847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1902</TotalTime>
  <Words>1840</Words>
  <Application>Microsoft Office PowerPoint</Application>
  <PresentationFormat>Presentazione su schermo (4:3)</PresentationFormat>
  <Paragraphs>281</Paragraphs>
  <Slides>28</Slides>
  <Notes>0</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Slice</vt:lpstr>
      <vt:lpstr>Diapositiva 1</vt:lpstr>
      <vt:lpstr>outlines</vt:lpstr>
      <vt:lpstr>Why systematic observation system </vt:lpstr>
      <vt:lpstr>Why systematic observation system </vt:lpstr>
      <vt:lpstr>Why systematic observation system </vt:lpstr>
      <vt:lpstr>Coastal Data and Information Resources</vt:lpstr>
      <vt:lpstr>Coastal Data and Information Resources</vt:lpstr>
      <vt:lpstr>Coastal Data and Information Resources</vt:lpstr>
      <vt:lpstr>Coastal Data and Information Resources</vt:lpstr>
      <vt:lpstr>Coastal Data and Information Resources</vt:lpstr>
      <vt:lpstr>Coastal Data and Information Resources</vt:lpstr>
      <vt:lpstr>Coastal Data and Information Resources</vt:lpstr>
      <vt:lpstr>Coastal Data and Information Resources</vt:lpstr>
      <vt:lpstr>Coastal Data and Information Resources</vt:lpstr>
      <vt:lpstr>Coastal Data and Information Resources</vt:lpstr>
      <vt:lpstr>Coastal Data and Information Resources</vt:lpstr>
      <vt:lpstr>Available Facilities at Coastal Research Institute</vt:lpstr>
      <vt:lpstr>main available equipments at Coastal Research Institute </vt:lpstr>
      <vt:lpstr>Coastal Observation Instruments</vt:lpstr>
      <vt:lpstr>Coastal Observation Instruments</vt:lpstr>
      <vt:lpstr>Coastal Observation Instruments</vt:lpstr>
      <vt:lpstr>Coastal Observation Instruments</vt:lpstr>
      <vt:lpstr>Data requirements and strategic monitoring</vt:lpstr>
      <vt:lpstr>Data requirements and strategic monitoring</vt:lpstr>
      <vt:lpstr>Data requirements and strategic monitoring</vt:lpstr>
      <vt:lpstr>Continuous observation would provide:</vt:lpstr>
      <vt:lpstr>Way forward</vt:lpstr>
      <vt:lpstr>Diapositiva 28</vt:lpstr>
    </vt:vector>
  </TitlesOfParts>
  <Company>University of Sussex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Services</dc:creator>
  <cp:lastModifiedBy>Ilaria Indri</cp:lastModifiedBy>
  <cp:revision>128</cp:revision>
  <cp:lastPrinted>2014-01-05T07:24:33Z</cp:lastPrinted>
  <dcterms:created xsi:type="dcterms:W3CDTF">2011-03-09T17:47:33Z</dcterms:created>
  <dcterms:modified xsi:type="dcterms:W3CDTF">2014-05-22T11:11:05Z</dcterms:modified>
</cp:coreProperties>
</file>